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256" r:id="rId2"/>
    <p:sldId id="258" r:id="rId3"/>
    <p:sldId id="259" r:id="rId4"/>
    <p:sldId id="261" r:id="rId5"/>
    <p:sldId id="262" r:id="rId6"/>
    <p:sldId id="263" r:id="rId7"/>
    <p:sldId id="266" r:id="rId8"/>
    <p:sldId id="267" r:id="rId9"/>
    <p:sldId id="268" r:id="rId10"/>
    <p:sldId id="270" r:id="rId11"/>
    <p:sldId id="271" r:id="rId12"/>
    <p:sldId id="273" r:id="rId13"/>
    <p:sldId id="272" r:id="rId14"/>
    <p:sldId id="274" r:id="rId15"/>
    <p:sldId id="275" r:id="rId16"/>
    <p:sldId id="260" r:id="rId17"/>
    <p:sldId id="278" r:id="rId18"/>
    <p:sldId id="279" r:id="rId19"/>
    <p:sldId id="280" r:id="rId20"/>
    <p:sldId id="281" r:id="rId21"/>
    <p:sldId id="285" r:id="rId22"/>
    <p:sldId id="290" r:id="rId23"/>
    <p:sldId id="291" r:id="rId24"/>
    <p:sldId id="283" r:id="rId25"/>
    <p:sldId id="284" r:id="rId26"/>
    <p:sldId id="276" r:id="rId27"/>
    <p:sldId id="277" r:id="rId28"/>
    <p:sldId id="292" r:id="rId29"/>
    <p:sldId id="282" r:id="rId30"/>
    <p:sldId id="286" r:id="rId31"/>
    <p:sldId id="287" r:id="rId32"/>
    <p:sldId id="288" r:id="rId33"/>
    <p:sldId id="289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0" autoAdjust="0"/>
    <p:restoredTop sz="94660"/>
  </p:normalViewPr>
  <p:slideViewPr>
    <p:cSldViewPr snapToGrid="0">
      <p:cViewPr>
        <p:scale>
          <a:sx n="90" d="100"/>
          <a:sy n="90" d="100"/>
        </p:scale>
        <p:origin x="3024" y="17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5A1B30-F51E-4588-B5F9-122257758143}" type="datetimeFigureOut">
              <a:rPr lang="en-US" smtClean="0"/>
              <a:t>24-Jun-21</a:t>
            </a:fld>
            <a:endParaRPr lang="en-US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BCB83D-DC20-4B29-9181-2FCE167305A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2778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58FC766-9F85-4244-B2C8-CE4A2049AD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0BA3DF7F-9890-4319-B1F5-376B875218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en-US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B305B9F5-4CE2-4C5B-BB5E-9EA6B26167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8DDA9-C1C3-448F-9A3B-8E75EF48EFF3}" type="datetime1">
              <a:rPr lang="en-US" smtClean="0"/>
              <a:t>24-Jun-21</a:t>
            </a:fld>
            <a:endParaRPr lang="en-US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71B9BF5-EBAC-4483-A4F7-91A31FC13E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D0BAF841-3F02-45A6-B994-1F40E045E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489BC-7BBF-4B2B-97E4-1B29EDBC2B9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8235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70A0B07-0733-4083-99E0-3C30F2601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20403138-E33F-4964-BFB2-B8136E8EE4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ADC7DD26-7DC2-4A21-826D-D2CC131AF3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72651-6EB9-44F7-BBD2-AD3CA60B9E11}" type="datetime1">
              <a:rPr lang="en-US" smtClean="0"/>
              <a:t>24-Jun-21</a:t>
            </a:fld>
            <a:endParaRPr lang="en-US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F16E327-27CA-4343-A8FB-519CBE2075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A47D6C97-B3CF-44DB-8275-11F9F8FEE5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489BC-7BBF-4B2B-97E4-1B29EDBC2B9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3377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877CE129-B0D1-4D4C-B960-40736D46D42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0C1C82DD-C23D-43B5-899C-D76EE09E96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DF8216C-3372-466A-A478-87DFE43E50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C492A-9FC6-4090-9F0B-CC7179961368}" type="datetime1">
              <a:rPr lang="en-US" smtClean="0"/>
              <a:t>24-Jun-21</a:t>
            </a:fld>
            <a:endParaRPr lang="en-US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4B87326B-C583-4050-8C5D-404005B90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755131D4-7F33-41A7-9A93-6559582A4D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489BC-7BBF-4B2B-97E4-1B29EDBC2B9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0370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39E1337-A901-4DEA-9D47-1F893DD3DC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670B116-38A2-4BDE-A682-59E69EB45C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0DF4802B-529F-4B7A-AC66-9364E445F3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C8063-E2C0-4522-BCE7-C28EA2183C0A}" type="datetime1">
              <a:rPr lang="en-US" smtClean="0"/>
              <a:t>24-Jun-21</a:t>
            </a:fld>
            <a:endParaRPr lang="en-US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9880FCC5-FE9C-400C-AA1B-5EDA362FEF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1EEAC87B-7F28-4D00-9FE6-E69DF0DBE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489BC-7BBF-4B2B-97E4-1B29EDBC2B9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7749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DBE40C-0EFB-44DD-99E1-7916F92541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7DDC9810-2BDB-4BD1-BF85-4DC9239502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11186BA7-EC0B-4BC0-A3D3-E91F7CC49C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67954-E45C-41BC-88BA-46B1FEE1CD46}" type="datetime1">
              <a:rPr lang="en-US" smtClean="0"/>
              <a:t>24-Jun-21</a:t>
            </a:fld>
            <a:endParaRPr lang="en-US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3C198B1E-2420-4322-93AC-1C3ABF72E8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6667C94A-8DD0-4C07-AE40-3E392D97A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489BC-7BBF-4B2B-97E4-1B29EDBC2B9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6546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11C09AE-8386-4104-9450-DC785C5699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D469246-B4C6-4DD1-A332-C7CAC271E8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DBA23BA8-2DDE-4213-9A79-5872DC6F41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BDEB8D3-218D-40B1-8CF5-CCCE52CD09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66D65-6CC9-4B3A-9E27-FC03FD76BA09}" type="datetime1">
              <a:rPr lang="en-US" smtClean="0"/>
              <a:t>24-Jun-21</a:t>
            </a:fld>
            <a:endParaRPr lang="en-US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42EFA41B-6F22-4B91-953E-8AA4688DFF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8DEBF57D-F780-48B5-B76A-FAFDEEF4B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489BC-7BBF-4B2B-97E4-1B29EDBC2B9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0334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02CA23B-8C5F-4DB1-B373-3F2C26942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F177793F-2021-4700-9FA0-822839A56B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AA2F7FC5-9C72-4938-A3B0-55EC019C01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504BC05A-710B-4A9C-92C7-24CC36BB0C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E63A1000-27C1-4873-AFC1-3851B024EA9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AB811049-69FD-49A7-9755-76EF566A58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2E083-A822-4EA2-A603-904C185C0DD6}" type="datetime1">
              <a:rPr lang="en-US" smtClean="0"/>
              <a:t>24-Jun-21</a:t>
            </a:fld>
            <a:endParaRPr lang="en-US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BFB18377-4EBE-4CA4-806D-EC6BE78280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2952B471-14CE-4EDA-B002-37545FBC89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489BC-7BBF-4B2B-97E4-1B29EDBC2B9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3840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1460A0-057F-4743-B0C0-C29B13F5E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54A812F3-6979-485E-ACCB-CC506432B8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DA090-A4DD-4E68-89F3-40B72AA72E9E}" type="datetime1">
              <a:rPr lang="en-US" smtClean="0"/>
              <a:t>24-Jun-21</a:t>
            </a:fld>
            <a:endParaRPr lang="en-US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D05943C4-11CF-4B81-AA89-1EB81DE84A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4D179CA7-B3CD-4E13-B458-7D3E18F1CD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489BC-7BBF-4B2B-97E4-1B29EDBC2B9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274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2BD77E6A-2529-4ABF-ADA9-A57B54ED45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8A5D4-9AC1-4E90-B778-365C59E21A7D}" type="datetime1">
              <a:rPr lang="en-US" smtClean="0"/>
              <a:t>24-Jun-21</a:t>
            </a:fld>
            <a:endParaRPr lang="en-US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BB2D5B79-5B5B-48EA-A156-D77E8DF447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539B2FD4-D70A-4710-8F50-37CD9439D8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489BC-7BBF-4B2B-97E4-1B29EDBC2B9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018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3B4F20-B3DD-49BB-B722-BD8E7B54A2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6DB4041-6B04-45A2-A044-B79E5836E2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A5C8C06F-AC0B-4905-9354-C94EC5A3BB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96AA535C-67C5-44CA-B1EF-7B5B40611F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B4DC6-E586-4EE5-A901-B626A659D491}" type="datetime1">
              <a:rPr lang="en-US" smtClean="0"/>
              <a:t>24-Jun-21</a:t>
            </a:fld>
            <a:endParaRPr lang="en-US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35B7DE7E-3AC3-4D9E-8FF9-E4AEACD846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29F7ED1B-70D0-446E-82DE-0D0E5056F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489BC-7BBF-4B2B-97E4-1B29EDBC2B9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3187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789536-378A-405D-9675-4CCDFB8BB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D3AD5D19-251F-4A3D-AD5F-9C9E00DE882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6AF9C3A6-A5C7-4B84-8B59-94312AC465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070B7058-8C33-4E89-A7DA-D8BBE525E6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E26617-6F8B-46F8-8CF5-F2553CEA1C55}" type="datetime1">
              <a:rPr lang="en-US" smtClean="0"/>
              <a:t>24-Jun-21</a:t>
            </a:fld>
            <a:endParaRPr lang="en-US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C95C2BB1-D686-4FEB-B9B1-28B6DFFE28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CDDD13B1-DF03-411F-9A25-6D5378BD0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489BC-7BBF-4B2B-97E4-1B29EDBC2B9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0934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75BBF358-B271-4DAB-9D67-39E6657BBE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A09DA73C-0763-44A6-94D8-DEC09B818D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B040A72-81DE-45D6-BEFD-17A5BBC54D9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743DD2-9445-4C89-864E-4F005787E53D}" type="datetime1">
              <a:rPr lang="en-US" smtClean="0"/>
              <a:t>24-Jun-21</a:t>
            </a:fld>
            <a:endParaRPr lang="en-US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1AC8FAF-1F24-4D97-9997-FA3A2C41B6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C84FB9AA-DF91-4A16-A910-349D687959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2489BC-7BBF-4B2B-97E4-1B29EDBC2B9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2161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12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8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32.svg"/><Relationship Id="rId9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4" Type="http://schemas.openxmlformats.org/officeDocument/2006/relationships/image" Target="../media/image39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svg"/><Relationship Id="rId5" Type="http://schemas.openxmlformats.org/officeDocument/2006/relationships/image" Target="../media/image45.png"/><Relationship Id="rId4" Type="http://schemas.openxmlformats.org/officeDocument/2006/relationships/image" Target="../media/image44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svg"/><Relationship Id="rId5" Type="http://schemas.openxmlformats.org/officeDocument/2006/relationships/image" Target="../media/image49.png"/><Relationship Id="rId4" Type="http://schemas.openxmlformats.org/officeDocument/2006/relationships/image" Target="../media/image48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sv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svg"/><Relationship Id="rId5" Type="http://schemas.openxmlformats.org/officeDocument/2006/relationships/image" Target="../media/image53.png"/><Relationship Id="rId10" Type="http://schemas.openxmlformats.org/officeDocument/2006/relationships/image" Target="../media/image58.svg"/><Relationship Id="rId4" Type="http://schemas.openxmlformats.org/officeDocument/2006/relationships/image" Target="../media/image52.svg"/><Relationship Id="rId9" Type="http://schemas.openxmlformats.org/officeDocument/2006/relationships/image" Target="../media/image5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sv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svg"/><Relationship Id="rId5" Type="http://schemas.openxmlformats.org/officeDocument/2006/relationships/image" Target="../media/image61.png"/><Relationship Id="rId10" Type="http://schemas.openxmlformats.org/officeDocument/2006/relationships/image" Target="../media/image66.svg"/><Relationship Id="rId4" Type="http://schemas.openxmlformats.org/officeDocument/2006/relationships/image" Target="../media/image60.svg"/><Relationship Id="rId9" Type="http://schemas.openxmlformats.org/officeDocument/2006/relationships/image" Target="../media/image6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sv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svg"/><Relationship Id="rId5" Type="http://schemas.openxmlformats.org/officeDocument/2006/relationships/image" Target="../media/image69.png"/><Relationship Id="rId4" Type="http://schemas.openxmlformats.org/officeDocument/2006/relationships/image" Target="../media/image68.svg"/><Relationship Id="rId9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svg"/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6.svg"/><Relationship Id="rId5" Type="http://schemas.openxmlformats.org/officeDocument/2006/relationships/image" Target="../media/image75.png"/><Relationship Id="rId10" Type="http://schemas.openxmlformats.org/officeDocument/2006/relationships/image" Target="../media/image58.svg"/><Relationship Id="rId4" Type="http://schemas.openxmlformats.org/officeDocument/2006/relationships/image" Target="../media/image74.svg"/><Relationship Id="rId9" Type="http://schemas.openxmlformats.org/officeDocument/2006/relationships/image" Target="../media/image57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svg"/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2.svg"/><Relationship Id="rId5" Type="http://schemas.openxmlformats.org/officeDocument/2006/relationships/image" Target="../media/image81.png"/><Relationship Id="rId10" Type="http://schemas.openxmlformats.org/officeDocument/2006/relationships/image" Target="../media/image58.svg"/><Relationship Id="rId4" Type="http://schemas.openxmlformats.org/officeDocument/2006/relationships/image" Target="../media/image80.svg"/><Relationship Id="rId9" Type="http://schemas.openxmlformats.org/officeDocument/2006/relationships/image" Target="../media/image57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svg"/><Relationship Id="rId3" Type="http://schemas.openxmlformats.org/officeDocument/2006/relationships/image" Target="../media/image85.png"/><Relationship Id="rId7" Type="http://schemas.openxmlformats.org/officeDocument/2006/relationships/image" Target="../media/image8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8.svg"/><Relationship Id="rId5" Type="http://schemas.openxmlformats.org/officeDocument/2006/relationships/image" Target="../media/image87.png"/><Relationship Id="rId10" Type="http://schemas.openxmlformats.org/officeDocument/2006/relationships/image" Target="../media/image66.svg"/><Relationship Id="rId4" Type="http://schemas.openxmlformats.org/officeDocument/2006/relationships/image" Target="../media/image86.svg"/><Relationship Id="rId9" Type="http://schemas.openxmlformats.org/officeDocument/2006/relationships/image" Target="../media/image65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svg"/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4.svg"/><Relationship Id="rId5" Type="http://schemas.openxmlformats.org/officeDocument/2006/relationships/image" Target="../media/image93.png"/><Relationship Id="rId10" Type="http://schemas.openxmlformats.org/officeDocument/2006/relationships/image" Target="../media/image66.svg"/><Relationship Id="rId4" Type="http://schemas.openxmlformats.org/officeDocument/2006/relationships/image" Target="../media/image92.svg"/><Relationship Id="rId9" Type="http://schemas.openxmlformats.org/officeDocument/2006/relationships/image" Target="../media/image6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BB4D7051-4774-4994-9D05-88023469A1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hthoek 5">
            <a:extLst>
              <a:ext uri="{FF2B5EF4-FFF2-40B4-BE49-F238E27FC236}">
                <a16:creationId xmlns:a16="http://schemas.microsoft.com/office/drawing/2014/main" id="{1ECEFCB3-F802-403E-888C-10D66B4E3E59}"/>
              </a:ext>
            </a:extLst>
          </p:cNvPr>
          <p:cNvSpPr/>
          <p:nvPr/>
        </p:nvSpPr>
        <p:spPr>
          <a:xfrm>
            <a:off x="609600" y="2057400"/>
            <a:ext cx="10972800" cy="274320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</a:rPr>
              <a:t>PLD Plasma Propagation Model</a:t>
            </a:r>
          </a:p>
          <a:p>
            <a:pPr algn="ctr"/>
            <a:r>
              <a:rPr lang="en-US" sz="2800" dirty="0">
                <a:solidFill>
                  <a:schemeClr val="tx1"/>
                </a:solidFill>
              </a:rPr>
              <a:t>Based on a model by Tom Wijnand</a:t>
            </a:r>
          </a:p>
          <a:p>
            <a:pPr algn="ctr"/>
            <a:r>
              <a:rPr lang="en-US" sz="2800" dirty="0">
                <a:solidFill>
                  <a:schemeClr val="tx1"/>
                </a:solidFill>
              </a:rPr>
              <a:t>Rewritten by Sam Borkent</a:t>
            </a:r>
          </a:p>
        </p:txBody>
      </p:sp>
      <p:sp>
        <p:nvSpPr>
          <p:cNvPr id="10" name="Tijdelijke aanduiding voor dianummer 2">
            <a:extLst>
              <a:ext uri="{FF2B5EF4-FFF2-40B4-BE49-F238E27FC236}">
                <a16:creationId xmlns:a16="http://schemas.microsoft.com/office/drawing/2014/main" id="{97D1803A-3580-47EE-8CD5-FAA225AD8E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39200" y="6264274"/>
            <a:ext cx="2667000" cy="365125"/>
          </a:xfrm>
        </p:spPr>
        <p:txBody>
          <a:bodyPr/>
          <a:lstStyle/>
          <a:p>
            <a:fld id="{032489BC-7BBF-4B2B-97E4-1B29EDBC2B97}" type="slidenum">
              <a:rPr lang="en-US" b="1" smtClean="0">
                <a:solidFill>
                  <a:schemeClr val="bg1"/>
                </a:solidFill>
              </a:rPr>
              <a:t>1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42825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BB4D7051-4774-4994-9D05-88023469A1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hthoek 5">
            <a:extLst>
              <a:ext uri="{FF2B5EF4-FFF2-40B4-BE49-F238E27FC236}">
                <a16:creationId xmlns:a16="http://schemas.microsoft.com/office/drawing/2014/main" id="{1ECEFCB3-F802-403E-888C-10D66B4E3E59}"/>
              </a:ext>
            </a:extLst>
          </p:cNvPr>
          <p:cNvSpPr/>
          <p:nvPr/>
        </p:nvSpPr>
        <p:spPr>
          <a:xfrm>
            <a:off x="609600" y="228600"/>
            <a:ext cx="10972800" cy="640080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DF7A3253-C6E2-4E7B-8AF0-5DA6576E054D}"/>
              </a:ext>
            </a:extLst>
          </p:cNvPr>
          <p:cNvSpPr txBox="1"/>
          <p:nvPr/>
        </p:nvSpPr>
        <p:spPr>
          <a:xfrm>
            <a:off x="609600" y="228600"/>
            <a:ext cx="1097280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dirty="0"/>
          </a:p>
          <a:p>
            <a:pPr algn="ctr"/>
            <a:r>
              <a:rPr lang="en-US" sz="2800" b="1" dirty="0"/>
              <a:t>Model description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133A8CE7-9E91-4063-8A9C-5B8B8DDB9765}"/>
              </a:ext>
            </a:extLst>
          </p:cNvPr>
          <p:cNvSpPr txBox="1"/>
          <p:nvPr/>
        </p:nvSpPr>
        <p:spPr>
          <a:xfrm>
            <a:off x="1066800" y="1257419"/>
            <a:ext cx="5029200" cy="45243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Divide space into computational bins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Determine the number of ablated particles per laser pulse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Calculate the initial velocity of particles immediately after ablation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Determine the number of background gas particles based on the deposition pressure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Collect the plasma and background particles into their designated computational bin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Perform a 1D collision calculation problem for every angle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Combine 1D results to achieve a 2D propagation model</a:t>
            </a:r>
          </a:p>
        </p:txBody>
      </p:sp>
      <p:sp>
        <p:nvSpPr>
          <p:cNvPr id="24" name="Tijdelijke aanduiding voor dianummer 2">
            <a:extLst>
              <a:ext uri="{FF2B5EF4-FFF2-40B4-BE49-F238E27FC236}">
                <a16:creationId xmlns:a16="http://schemas.microsoft.com/office/drawing/2014/main" id="{D5853663-5B7B-42B4-AF3B-5B7CD974D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39200" y="6264274"/>
            <a:ext cx="2667000" cy="365125"/>
          </a:xfrm>
        </p:spPr>
        <p:txBody>
          <a:bodyPr/>
          <a:lstStyle/>
          <a:p>
            <a:fld id="{032489BC-7BBF-4B2B-97E4-1B29EDBC2B97}" type="slidenum">
              <a:rPr lang="en-US" b="1" smtClean="0">
                <a:solidFill>
                  <a:schemeClr val="tx1"/>
                </a:solidFill>
              </a:rPr>
              <a:t>10</a:t>
            </a:fld>
            <a:endParaRPr lang="en-US" b="1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kstvak 8">
                <a:extLst>
                  <a:ext uri="{FF2B5EF4-FFF2-40B4-BE49-F238E27FC236}">
                    <a16:creationId xmlns:a16="http://schemas.microsoft.com/office/drawing/2014/main" id="{FE2EEDB7-AEE8-4D86-96DC-4B0AF6F86E22}"/>
                  </a:ext>
                </a:extLst>
              </p:cNvPr>
              <p:cNvSpPr txBox="1"/>
              <p:nvPr/>
            </p:nvSpPr>
            <p:spPr>
              <a:xfrm>
                <a:off x="6019800" y="1257418"/>
                <a:ext cx="5486400" cy="56066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endParaRPr lang="en-US" sz="1600" b="1" dirty="0"/>
              </a:p>
              <a:p>
                <a:pPr algn="ctr"/>
                <a:r>
                  <a:rPr lang="en-US" sz="1600" b="1" dirty="0"/>
                  <a:t>Angular distribution of plasma particles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6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6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𝜃</m:t>
                          </m:r>
                        </m:e>
                      </m:d>
                      <m:r>
                        <a:rPr lang="en-GB" sz="16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sz="16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p>
                                <m:sSup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16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cos</m:t>
                                  </m:r>
                                </m:e>
                                <m:sup>
                                  <m:r>
                                    <a:rPr lang="en-GB" sz="16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</m:fName>
                            <m:e>
                              <m:r>
                                <a:rPr lang="en-GB" sz="1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𝜃</m:t>
                              </m:r>
                            </m:e>
                          </m:func>
                        </m:num>
                        <m:den>
                          <m:sSub>
                            <m:sSubPr>
                              <m:ctrlPr>
                                <a:rPr lang="en-US" sz="16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GB" sz="1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𝜃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1600" dirty="0"/>
              </a:p>
              <a:p>
                <a:pPr algn="ctr"/>
                <a:endParaRPr lang="en-US" sz="1600" dirty="0"/>
              </a:p>
              <a:p>
                <a:pPr algn="ctr"/>
                <a:endParaRPr lang="en-US" sz="1600" dirty="0"/>
              </a:p>
              <a:p>
                <a:pPr algn="ctr"/>
                <a:endParaRPr lang="en-US" sz="1600" dirty="0"/>
              </a:p>
              <a:p>
                <a:pPr algn="ctr"/>
                <a:r>
                  <a:rPr lang="en-US" sz="1600" dirty="0"/>
                  <a:t>				n = 15</a:t>
                </a:r>
              </a:p>
              <a:p>
                <a:pPr algn="ctr"/>
                <a:endParaRPr lang="en-US" sz="1600" dirty="0"/>
              </a:p>
              <a:p>
                <a:pPr algn="ctr"/>
                <a:endParaRPr lang="en-US" sz="1600" dirty="0"/>
              </a:p>
              <a:p>
                <a:pPr algn="ctr"/>
                <a:endParaRPr lang="en-US" sz="1600" dirty="0"/>
              </a:p>
              <a:p>
                <a:pPr algn="ctr"/>
                <a:endParaRPr lang="en-US" sz="1600" dirty="0"/>
              </a:p>
              <a:p>
                <a:pPr algn="ctr"/>
                <a:endParaRPr lang="en-US" sz="1600" dirty="0"/>
              </a:p>
              <a:p>
                <a:pPr algn="ctr"/>
                <a:r>
                  <a:rPr lang="en-US" sz="1600" dirty="0"/>
                  <a:t>				n = 25</a:t>
                </a:r>
              </a:p>
              <a:p>
                <a:pPr algn="ctr"/>
                <a:endParaRPr lang="en-US" sz="1600" dirty="0"/>
              </a:p>
              <a:p>
                <a:pPr algn="ctr"/>
                <a:endParaRPr lang="en-US" sz="1600" dirty="0"/>
              </a:p>
              <a:p>
                <a:pPr algn="ctr"/>
                <a:endParaRPr lang="en-US" sz="1600" dirty="0"/>
              </a:p>
              <a:p>
                <a:pPr algn="ctr"/>
                <a:r>
                  <a:rPr lang="en-US" sz="1600" b="1" dirty="0"/>
                  <a:t>Number of plasma particles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GB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GB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sub>
                      </m:sSub>
                      <m:d>
                        <m:dPr>
                          <m:ctrlPr>
                            <a:rPr lang="en-US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GB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GB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=0,</m:t>
                          </m:r>
                          <m:sSub>
                            <m:sSubPr>
                              <m:ctrlPr>
                                <a:rPr lang="en-US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GB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GB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GB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GB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GB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GB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GB" sz="1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GB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GB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  <m:r>
                            <a:rPr lang="en-GB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GB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𝑡𝑜𝑡</m:t>
                          </m:r>
                        </m:sub>
                      </m:sSub>
                      <m:f>
                        <m:fPr>
                          <m:ctrlPr>
                            <a:rPr lang="en-US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GB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  <m:r>
                                <a:rPr lang="en-GB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a:rPr lang="en-GB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𝑢𝑐</m:t>
                              </m:r>
                              <m:r>
                                <a:rPr lang="en-GB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a:rPr lang="en-GB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GB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  <m:r>
                                <a:rPr lang="en-GB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a:rPr lang="en-GB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𝑢𝑐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US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GB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GB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sub>
                      </m:sSub>
                      <m:d>
                        <m:dPr>
                          <m:ctrlPr>
                            <a:rPr lang="en-US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GB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GB" sz="16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6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GB" sz="1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algn="ctr"/>
                <a:endParaRPr lang="en-US" dirty="0"/>
              </a:p>
              <a:p>
                <a:pPr algn="ctr"/>
                <a:endParaRPr lang="en-US" sz="16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9" name="Tekstvak 8">
                <a:extLst>
                  <a:ext uri="{FF2B5EF4-FFF2-40B4-BE49-F238E27FC236}">
                    <a16:creationId xmlns:a16="http://schemas.microsoft.com/office/drawing/2014/main" id="{FE2EEDB7-AEE8-4D86-96DC-4B0AF6F86E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9800" y="1257418"/>
                <a:ext cx="5486400" cy="560666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Afbeelding 9">
            <a:extLst>
              <a:ext uri="{FF2B5EF4-FFF2-40B4-BE49-F238E27FC236}">
                <a16:creationId xmlns:a16="http://schemas.microsoft.com/office/drawing/2014/main" id="{504B3819-3EC1-4C06-B533-1BFD56B5CE6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553" t="10086" r="7826" b="15887"/>
          <a:stretch/>
        </p:blipFill>
        <p:spPr>
          <a:xfrm>
            <a:off x="7481870" y="2510013"/>
            <a:ext cx="2638461" cy="1371600"/>
          </a:xfrm>
          <a:prstGeom prst="rect">
            <a:avLst/>
          </a:prstGeom>
        </p:spPr>
      </p:pic>
      <p:pic>
        <p:nvPicPr>
          <p:cNvPr id="12" name="Afbeelding 11">
            <a:extLst>
              <a:ext uri="{FF2B5EF4-FFF2-40B4-BE49-F238E27FC236}">
                <a16:creationId xmlns:a16="http://schemas.microsoft.com/office/drawing/2014/main" id="{5FC8CDF1-CC25-49D2-B2A7-AB6F36B24AE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799" t="7328" r="10651" b="9617"/>
          <a:stretch/>
        </p:blipFill>
        <p:spPr>
          <a:xfrm>
            <a:off x="7465991" y="3884671"/>
            <a:ext cx="2670217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7446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BB4D7051-4774-4994-9D05-88023469A1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hthoek 5">
            <a:extLst>
              <a:ext uri="{FF2B5EF4-FFF2-40B4-BE49-F238E27FC236}">
                <a16:creationId xmlns:a16="http://schemas.microsoft.com/office/drawing/2014/main" id="{1ECEFCB3-F802-403E-888C-10D66B4E3E59}"/>
              </a:ext>
            </a:extLst>
          </p:cNvPr>
          <p:cNvSpPr/>
          <p:nvPr/>
        </p:nvSpPr>
        <p:spPr>
          <a:xfrm>
            <a:off x="609600" y="228600"/>
            <a:ext cx="10972800" cy="640080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DF7A3253-C6E2-4E7B-8AF0-5DA6576E054D}"/>
              </a:ext>
            </a:extLst>
          </p:cNvPr>
          <p:cNvSpPr txBox="1"/>
          <p:nvPr/>
        </p:nvSpPr>
        <p:spPr>
          <a:xfrm>
            <a:off x="609600" y="228600"/>
            <a:ext cx="1097280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dirty="0"/>
          </a:p>
          <a:p>
            <a:pPr algn="ctr"/>
            <a:r>
              <a:rPr lang="en-US" sz="2800" b="1" dirty="0"/>
              <a:t>Model description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133A8CE7-9E91-4063-8A9C-5B8B8DDB9765}"/>
              </a:ext>
            </a:extLst>
          </p:cNvPr>
          <p:cNvSpPr txBox="1"/>
          <p:nvPr/>
        </p:nvSpPr>
        <p:spPr>
          <a:xfrm>
            <a:off x="1066800" y="1257419"/>
            <a:ext cx="5029200" cy="45243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Divide space into computational bins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Determine the number of ablated particles per laser pulse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Calculate the initial velocity of particles immediately after ablation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Determine the number of background gas particles based on the deposition pressure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Collect the plasma and background particles into their designated computational bin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Perform a 1D collision calculation problem for every angle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Combine 1D results to achieve a 2D propagation model</a:t>
            </a:r>
          </a:p>
        </p:txBody>
      </p:sp>
      <p:sp>
        <p:nvSpPr>
          <p:cNvPr id="24" name="Tijdelijke aanduiding voor dianummer 2">
            <a:extLst>
              <a:ext uri="{FF2B5EF4-FFF2-40B4-BE49-F238E27FC236}">
                <a16:creationId xmlns:a16="http://schemas.microsoft.com/office/drawing/2014/main" id="{D5853663-5B7B-42B4-AF3B-5B7CD974D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39200" y="6264274"/>
            <a:ext cx="2667000" cy="365125"/>
          </a:xfrm>
        </p:spPr>
        <p:txBody>
          <a:bodyPr/>
          <a:lstStyle/>
          <a:p>
            <a:fld id="{032489BC-7BBF-4B2B-97E4-1B29EDBC2B97}" type="slidenum">
              <a:rPr lang="en-US" b="1" smtClean="0">
                <a:solidFill>
                  <a:schemeClr val="tx1"/>
                </a:solidFill>
              </a:rPr>
              <a:t>11</a:t>
            </a:fld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1" name="Tekstvak 10">
            <a:extLst>
              <a:ext uri="{FF2B5EF4-FFF2-40B4-BE49-F238E27FC236}">
                <a16:creationId xmlns:a16="http://schemas.microsoft.com/office/drawing/2014/main" id="{9D10F675-2FEA-4CBF-BAC9-CCB9B9CD7CE8}"/>
              </a:ext>
            </a:extLst>
          </p:cNvPr>
          <p:cNvSpPr txBox="1"/>
          <p:nvPr/>
        </p:nvSpPr>
        <p:spPr>
          <a:xfrm>
            <a:off x="6019800" y="1257418"/>
            <a:ext cx="5486400" cy="3908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endParaRPr lang="en-US" b="1" dirty="0"/>
          </a:p>
          <a:p>
            <a:pPr algn="ctr"/>
            <a:endParaRPr lang="en-US" b="1" dirty="0"/>
          </a:p>
          <a:p>
            <a:pPr algn="ctr"/>
            <a:endParaRPr lang="en-US" b="1" dirty="0"/>
          </a:p>
          <a:p>
            <a:pPr algn="ctr"/>
            <a:r>
              <a:rPr lang="en-US" b="1" dirty="0"/>
              <a:t>Collision categories</a:t>
            </a:r>
          </a:p>
          <a:p>
            <a:pPr algn="ctr"/>
            <a:endParaRPr lang="en-US" sz="1600" b="1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accent6">
                    <a:lumMod val="75000"/>
                  </a:schemeClr>
                </a:solidFill>
              </a:rPr>
              <a:t>Collisions between particle of the same type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accent6">
                    <a:lumMod val="75000"/>
                  </a:schemeClr>
                </a:solidFill>
              </a:rPr>
              <a:t>Elastic collision between the plasma and background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accent2"/>
                </a:solidFill>
              </a:rPr>
              <a:t>Reactive collision between the plasma and background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C00000"/>
                </a:solidFill>
              </a:rPr>
              <a:t>Collisions between metals in the plasma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C00000"/>
                </a:solidFill>
              </a:rPr>
              <a:t>Collisions between metals and oxygen in the plasma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5246656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BB4D7051-4774-4994-9D05-88023469A1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hthoek 5">
            <a:extLst>
              <a:ext uri="{FF2B5EF4-FFF2-40B4-BE49-F238E27FC236}">
                <a16:creationId xmlns:a16="http://schemas.microsoft.com/office/drawing/2014/main" id="{1ECEFCB3-F802-403E-888C-10D66B4E3E59}"/>
              </a:ext>
            </a:extLst>
          </p:cNvPr>
          <p:cNvSpPr/>
          <p:nvPr/>
        </p:nvSpPr>
        <p:spPr>
          <a:xfrm>
            <a:off x="609600" y="228600"/>
            <a:ext cx="10972800" cy="640080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DF7A3253-C6E2-4E7B-8AF0-5DA6576E054D}"/>
              </a:ext>
            </a:extLst>
          </p:cNvPr>
          <p:cNvSpPr txBox="1"/>
          <p:nvPr/>
        </p:nvSpPr>
        <p:spPr>
          <a:xfrm>
            <a:off x="609600" y="228600"/>
            <a:ext cx="1097280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dirty="0"/>
          </a:p>
          <a:p>
            <a:pPr algn="ctr"/>
            <a:r>
              <a:rPr lang="en-US" sz="2800" b="1" dirty="0"/>
              <a:t>Model description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133A8CE7-9E91-4063-8A9C-5B8B8DDB9765}"/>
              </a:ext>
            </a:extLst>
          </p:cNvPr>
          <p:cNvSpPr txBox="1"/>
          <p:nvPr/>
        </p:nvSpPr>
        <p:spPr>
          <a:xfrm>
            <a:off x="1066800" y="1257419"/>
            <a:ext cx="5029200" cy="45243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Divide space into computational bins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Determine the number of ablated particles per laser pulse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Calculate the initial velocity of particles immediately after ablation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Determine the number of background gas particles based on the deposition pressure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Collect the plasma and background particles into their designated computational bin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Perform a 1D collision calculation problem for every angle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Combine 1D results to achieve a 2D propagation model</a:t>
            </a:r>
          </a:p>
        </p:txBody>
      </p:sp>
      <p:sp>
        <p:nvSpPr>
          <p:cNvPr id="24" name="Tijdelijke aanduiding voor dianummer 2">
            <a:extLst>
              <a:ext uri="{FF2B5EF4-FFF2-40B4-BE49-F238E27FC236}">
                <a16:creationId xmlns:a16="http://schemas.microsoft.com/office/drawing/2014/main" id="{D5853663-5B7B-42B4-AF3B-5B7CD974D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39200" y="6264274"/>
            <a:ext cx="2667000" cy="365125"/>
          </a:xfrm>
        </p:spPr>
        <p:txBody>
          <a:bodyPr/>
          <a:lstStyle/>
          <a:p>
            <a:fld id="{032489BC-7BBF-4B2B-97E4-1B29EDBC2B97}" type="slidenum">
              <a:rPr lang="en-US" b="1" smtClean="0">
                <a:solidFill>
                  <a:schemeClr val="tx1"/>
                </a:solidFill>
              </a:rPr>
              <a:t>12</a:t>
            </a:fld>
            <a:endParaRPr lang="en-US" b="1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kstvak 10">
                <a:extLst>
                  <a:ext uri="{FF2B5EF4-FFF2-40B4-BE49-F238E27FC236}">
                    <a16:creationId xmlns:a16="http://schemas.microsoft.com/office/drawing/2014/main" id="{9D10F675-2FEA-4CBF-BAC9-CCB9B9CD7CE8}"/>
                  </a:ext>
                </a:extLst>
              </p:cNvPr>
              <p:cNvSpPr txBox="1"/>
              <p:nvPr/>
            </p:nvSpPr>
            <p:spPr>
              <a:xfrm>
                <a:off x="6238874" y="1257418"/>
                <a:ext cx="5343525" cy="50990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endParaRPr lang="en-US" sz="1600" b="1" dirty="0"/>
              </a:p>
              <a:p>
                <a:pPr algn="ctr"/>
                <a:r>
                  <a:rPr lang="en-US" sz="1600" b="1" dirty="0"/>
                  <a:t>Number of collisions in per bin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GB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GB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𝑐𝑜𝑙</m:t>
                          </m:r>
                        </m:sub>
                      </m:sSub>
                      <m:r>
                        <a:rPr lang="en-GB" sz="1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GB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1600" b="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</m:sub>
                      </m:sSub>
                      <m:sSub>
                        <m:sSubPr>
                          <m:ctrlPr>
                            <a:rPr lang="en-US" sz="1600" i="1"/>
                          </m:ctrlPr>
                        </m:sSubPr>
                        <m:e>
                          <m:r>
                            <a:rPr lang="en-GB" sz="1600" i="1"/>
                            <m:t>𝜌</m:t>
                          </m:r>
                        </m:e>
                        <m:sub>
                          <m:r>
                            <a:rPr lang="en-GB" sz="1600" i="1"/>
                            <m:t>𝑏𝑔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GB" sz="160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GB" sz="1600" i="1">
                          <a:latin typeface="Cambria Math" panose="02040503050406030204" pitchFamily="18" charset="0"/>
                        </a:rPr>
                        <m:t>𝑟</m:t>
                      </m:r>
                      <m:sSub>
                        <m:sSubPr>
                          <m:ctrlPr>
                            <a:rPr lang="en-US" sz="1600" i="1"/>
                          </m:ctrlPr>
                        </m:sSubPr>
                        <m:e>
                          <m:r>
                            <a:rPr lang="en-GB" sz="1600" i="1"/>
                            <m:t>𝜎</m:t>
                          </m:r>
                        </m:e>
                        <m:sub>
                          <m:r>
                            <a:rPr lang="en-GB" sz="1600" i="1"/>
                            <m:t>𝑥</m:t>
                          </m:r>
                          <m:r>
                            <a:rPr lang="en-GB" sz="1600" i="1"/>
                            <m:t>−</m:t>
                          </m:r>
                          <m:r>
                            <a:rPr lang="en-GB" sz="1600" i="1"/>
                            <m:t>𝑏𝑔</m:t>
                          </m:r>
                        </m:sub>
                      </m:sSub>
                      <m:sSub>
                        <m:sSubPr>
                          <m:ctrlPr>
                            <a:rPr lang="en-US" sz="1600" i="1"/>
                          </m:ctrlPr>
                        </m:sSubPr>
                        <m:e>
                          <m:r>
                            <a:rPr lang="en-GB" sz="1600" i="1"/>
                            <m:t>𝑃</m:t>
                          </m:r>
                        </m:e>
                        <m:sub>
                          <m:r>
                            <a:rPr lang="en-GB" sz="1600" i="1"/>
                            <m:t>𝑣</m:t>
                          </m:r>
                        </m:sub>
                      </m:sSub>
                      <m:d>
                        <m:dPr>
                          <m:ctrlPr>
                            <a:rPr lang="en-US" sz="1600" i="1"/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i="1"/>
                              </m:ctrlPr>
                            </m:sSubPr>
                            <m:e>
                              <m:r>
                                <a:rPr lang="en-GB" sz="1600" i="1"/>
                                <m:t>𝑣</m:t>
                              </m:r>
                            </m:e>
                            <m:sub>
                              <m:r>
                                <a:rPr lang="en-GB" sz="1600" i="1"/>
                                <m:t>𝑖</m:t>
                              </m:r>
                            </m:sub>
                          </m:sSub>
                          <m:r>
                            <a:rPr lang="en-GB" sz="1600" i="1"/>
                            <m:t>,</m:t>
                          </m:r>
                          <m:sSub>
                            <m:sSubPr>
                              <m:ctrlPr>
                                <a:rPr lang="en-US" sz="1600" i="1"/>
                              </m:ctrlPr>
                            </m:sSubPr>
                            <m:e>
                              <m:r>
                                <a:rPr lang="en-GB" sz="1600" i="1"/>
                                <m:t>𝑣</m:t>
                              </m:r>
                            </m:e>
                            <m:sub>
                              <m:r>
                                <a:rPr lang="en-GB" sz="1600" i="1"/>
                                <m:t>𝑖</m:t>
                              </m:r>
                              <m:r>
                                <a:rPr lang="en-GB" sz="1600" i="1"/>
                                <m:t>′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algn="ctr"/>
                <a:endParaRPr lang="en-US" sz="16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GB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1600" b="0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16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: number of plasma particles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i="1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GB" sz="1600" i="1">
                            <a:latin typeface="Cambria Math" panose="02040503050406030204" pitchFamily="18" charset="0"/>
                          </a:rPr>
                          <m:t>𝑏𝑔</m:t>
                        </m:r>
                      </m:sub>
                    </m:sSub>
                  </m:oMath>
                </a14:m>
                <a:r>
                  <a:rPr lang="en-US" sz="16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: background gas particle density</a:t>
                </a:r>
              </a:p>
              <a:p>
                <a:pPr algn="ctr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160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GB" sz="1600" i="1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sz="16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: length of one radial bin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sz="16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GB" sz="16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GB" sz="1600" i="1">
                            <a:latin typeface="Cambria Math" panose="02040503050406030204" pitchFamily="18" charset="0"/>
                          </a:rPr>
                          <m:t>𝑏𝑔</m:t>
                        </m:r>
                      </m:sub>
                    </m:sSub>
                  </m:oMath>
                </a14:m>
                <a:r>
                  <a:rPr lang="en-US" sz="1600" dirty="0"/>
                  <a:t>: collision cross-section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GB" sz="1600" i="1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6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GB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GB" sz="16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6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GB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GB" sz="160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600" dirty="0"/>
                  <a:t>: relative velocity term</a:t>
                </a:r>
              </a:p>
              <a:p>
                <a:pPr algn="ctr"/>
                <a:endParaRPr lang="en-US" sz="1600" dirty="0"/>
              </a:p>
              <a:p>
                <a:pPr algn="ctr"/>
                <a:endParaRPr lang="en-US" sz="1600" dirty="0"/>
              </a:p>
              <a:p>
                <a:pPr algn="ctr"/>
                <a:endParaRPr lang="en-US" sz="1600" dirty="0"/>
              </a:p>
              <a:p>
                <a:pPr algn="ctr"/>
                <a:endParaRPr lang="en-US" sz="1600" dirty="0"/>
              </a:p>
              <a:p>
                <a:pPr algn="ctr"/>
                <a:endParaRPr lang="en-US" sz="1600" dirty="0"/>
              </a:p>
              <a:p>
                <a:pPr algn="ctr"/>
                <a:endParaRPr lang="en-US" sz="1600" dirty="0"/>
              </a:p>
              <a:p>
                <a:pPr algn="ctr"/>
                <a:endParaRPr lang="en-US" sz="1600" dirty="0"/>
              </a:p>
              <a:p>
                <a:pPr algn="ctr"/>
                <a:endParaRPr lang="en-US" sz="1600" dirty="0"/>
              </a:p>
              <a:p>
                <a:pPr algn="ctr"/>
                <a:endParaRPr lang="en-US" sz="1600" dirty="0"/>
              </a:p>
              <a:p>
                <a:pPr algn="ctr"/>
                <a:endParaRPr lang="en-US" sz="1600" dirty="0"/>
              </a:p>
              <a:p>
                <a:pPr algn="ctr"/>
                <a:r>
                  <a:rPr lang="en-US" sz="1600" b="1" i="1" dirty="0"/>
                  <a:t>“Collision volume”</a:t>
                </a:r>
              </a:p>
            </p:txBody>
          </p:sp>
        </mc:Choice>
        <mc:Fallback>
          <p:sp>
            <p:nvSpPr>
              <p:cNvPr id="11" name="Tekstvak 10">
                <a:extLst>
                  <a:ext uri="{FF2B5EF4-FFF2-40B4-BE49-F238E27FC236}">
                    <a16:creationId xmlns:a16="http://schemas.microsoft.com/office/drawing/2014/main" id="{9D10F675-2FEA-4CBF-BAC9-CCB9B9CD7C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8874" y="1257418"/>
                <a:ext cx="5343525" cy="5099088"/>
              </a:xfrm>
              <a:prstGeom prst="rect">
                <a:avLst/>
              </a:prstGeom>
              <a:blipFill>
                <a:blip r:embed="rId3"/>
                <a:stretch>
                  <a:fillRect b="-5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62">
            <a:extLst>
              <a:ext uri="{FF2B5EF4-FFF2-40B4-BE49-F238E27FC236}">
                <a16:creationId xmlns:a16="http://schemas.microsoft.com/office/drawing/2014/main" id="{65FE33D2-41A3-48F3-A0E5-8637E25503DF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7361237" y="3806962"/>
            <a:ext cx="2955925" cy="224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9033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BB4D7051-4774-4994-9D05-88023469A1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hthoek 5">
            <a:extLst>
              <a:ext uri="{FF2B5EF4-FFF2-40B4-BE49-F238E27FC236}">
                <a16:creationId xmlns:a16="http://schemas.microsoft.com/office/drawing/2014/main" id="{1ECEFCB3-F802-403E-888C-10D66B4E3E59}"/>
              </a:ext>
            </a:extLst>
          </p:cNvPr>
          <p:cNvSpPr/>
          <p:nvPr/>
        </p:nvSpPr>
        <p:spPr>
          <a:xfrm>
            <a:off x="609600" y="228600"/>
            <a:ext cx="10972800" cy="640080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DF7A3253-C6E2-4E7B-8AF0-5DA6576E054D}"/>
              </a:ext>
            </a:extLst>
          </p:cNvPr>
          <p:cNvSpPr txBox="1"/>
          <p:nvPr/>
        </p:nvSpPr>
        <p:spPr>
          <a:xfrm>
            <a:off x="609600" y="228600"/>
            <a:ext cx="1097280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dirty="0"/>
          </a:p>
          <a:p>
            <a:pPr algn="ctr"/>
            <a:r>
              <a:rPr lang="en-US" sz="2800" b="1" dirty="0"/>
              <a:t>Model description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133A8CE7-9E91-4063-8A9C-5B8B8DDB9765}"/>
              </a:ext>
            </a:extLst>
          </p:cNvPr>
          <p:cNvSpPr txBox="1"/>
          <p:nvPr/>
        </p:nvSpPr>
        <p:spPr>
          <a:xfrm>
            <a:off x="1066800" y="1257419"/>
            <a:ext cx="5029200" cy="45243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Divide space into computational bins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Determine the number of ablated particles per laser pulse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Calculate the initial velocity of particles immediately after ablation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Determine the number of background gas particles based on the deposition pressure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Collect the plasma and background particles into their designated computational bin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Perform a 1D collision calculation problem for every angle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Combine 1D results to achieve a 2D propagation model</a:t>
            </a:r>
          </a:p>
        </p:txBody>
      </p:sp>
      <p:sp>
        <p:nvSpPr>
          <p:cNvPr id="24" name="Tijdelijke aanduiding voor dianummer 2">
            <a:extLst>
              <a:ext uri="{FF2B5EF4-FFF2-40B4-BE49-F238E27FC236}">
                <a16:creationId xmlns:a16="http://schemas.microsoft.com/office/drawing/2014/main" id="{D5853663-5B7B-42B4-AF3B-5B7CD974D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39200" y="6264274"/>
            <a:ext cx="2667000" cy="365125"/>
          </a:xfrm>
        </p:spPr>
        <p:txBody>
          <a:bodyPr/>
          <a:lstStyle/>
          <a:p>
            <a:fld id="{032489BC-7BBF-4B2B-97E4-1B29EDBC2B97}" type="slidenum">
              <a:rPr lang="en-US" b="1" smtClean="0">
                <a:solidFill>
                  <a:schemeClr val="tx1"/>
                </a:solidFill>
              </a:rPr>
              <a:t>13</a:t>
            </a:fld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1" name="Tekstvak 10">
            <a:extLst>
              <a:ext uri="{FF2B5EF4-FFF2-40B4-BE49-F238E27FC236}">
                <a16:creationId xmlns:a16="http://schemas.microsoft.com/office/drawing/2014/main" id="{9D10F675-2FEA-4CBF-BAC9-CCB9B9CD7CE8}"/>
              </a:ext>
            </a:extLst>
          </p:cNvPr>
          <p:cNvSpPr txBox="1"/>
          <p:nvPr/>
        </p:nvSpPr>
        <p:spPr>
          <a:xfrm>
            <a:off x="6238874" y="1257418"/>
            <a:ext cx="5343525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/>
              <a:t>Collision calculation steps</a:t>
            </a:r>
          </a:p>
          <a:p>
            <a:endParaRPr lang="en-US" sz="1600" dirty="0"/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Loop through all radial bins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Loop through all velocity bins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Store the number of plasma particles in this bin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Calculate the projected traveled path of the particles in one time step in case of no collisions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Loop through all radial bins within the projected path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Loop through all velocity bins that are filled with background particles, that move slower than the plasma particles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Calculate the number of collided particles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Calculate the new velocity and position of particles after collision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Remove the collided particles from their velocity and radial bins prior to collision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Update the position of non-collided particles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Add back the collided particles to their new velocity and position</a:t>
            </a:r>
          </a:p>
          <a:p>
            <a:pPr marL="342900" indent="-342900">
              <a:buFont typeface="+mj-lt"/>
              <a:buAutoNum type="arabicPeriod"/>
            </a:pPr>
            <a:endParaRPr lang="en-US" sz="1600" dirty="0"/>
          </a:p>
          <a:p>
            <a:pPr marL="342900" indent="-342900">
              <a:buFont typeface="+mj-lt"/>
              <a:buAutoNum type="arabicPeriod"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410354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BB4D7051-4774-4994-9D05-88023469A1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hthoek 5">
            <a:extLst>
              <a:ext uri="{FF2B5EF4-FFF2-40B4-BE49-F238E27FC236}">
                <a16:creationId xmlns:a16="http://schemas.microsoft.com/office/drawing/2014/main" id="{1ECEFCB3-F802-403E-888C-10D66B4E3E59}"/>
              </a:ext>
            </a:extLst>
          </p:cNvPr>
          <p:cNvSpPr/>
          <p:nvPr/>
        </p:nvSpPr>
        <p:spPr>
          <a:xfrm>
            <a:off x="609600" y="228600"/>
            <a:ext cx="10972800" cy="640080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DF7A3253-C6E2-4E7B-8AF0-5DA6576E054D}"/>
              </a:ext>
            </a:extLst>
          </p:cNvPr>
          <p:cNvSpPr txBox="1"/>
          <p:nvPr/>
        </p:nvSpPr>
        <p:spPr>
          <a:xfrm>
            <a:off x="609600" y="228600"/>
            <a:ext cx="1097280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dirty="0"/>
          </a:p>
          <a:p>
            <a:pPr algn="ctr"/>
            <a:r>
              <a:rPr lang="en-US" sz="2800" b="1" dirty="0"/>
              <a:t>Model description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133A8CE7-9E91-4063-8A9C-5B8B8DDB9765}"/>
              </a:ext>
            </a:extLst>
          </p:cNvPr>
          <p:cNvSpPr txBox="1"/>
          <p:nvPr/>
        </p:nvSpPr>
        <p:spPr>
          <a:xfrm>
            <a:off x="1066799" y="1257419"/>
            <a:ext cx="5172073" cy="45243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Divide space into computational bins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Determine the number of ablated particles per laser pulse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Calculate the initial velocity of particles immediately after ablation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Determine the number of background gas particles based on the deposition pressure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Collect the plasma and background particles into their designated computational bin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Perform a 1D collision calculation problem for every angle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Combine 1D results to achieve a 2D propagation model</a:t>
            </a:r>
          </a:p>
        </p:txBody>
      </p:sp>
      <p:sp>
        <p:nvSpPr>
          <p:cNvPr id="24" name="Tijdelijke aanduiding voor dianummer 2">
            <a:extLst>
              <a:ext uri="{FF2B5EF4-FFF2-40B4-BE49-F238E27FC236}">
                <a16:creationId xmlns:a16="http://schemas.microsoft.com/office/drawing/2014/main" id="{D5853663-5B7B-42B4-AF3B-5B7CD974D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39200" y="6264274"/>
            <a:ext cx="2667000" cy="365125"/>
          </a:xfrm>
        </p:spPr>
        <p:txBody>
          <a:bodyPr/>
          <a:lstStyle/>
          <a:p>
            <a:fld id="{032489BC-7BBF-4B2B-97E4-1B29EDBC2B97}" type="slidenum">
              <a:rPr lang="en-US" b="1" smtClean="0">
                <a:solidFill>
                  <a:schemeClr val="tx1"/>
                </a:solidFill>
              </a:rPr>
              <a:t>14</a:t>
            </a:fld>
            <a:endParaRPr lang="en-US" b="1" dirty="0">
              <a:solidFill>
                <a:schemeClr val="tx1"/>
              </a:solidFill>
            </a:endParaRPr>
          </a:p>
        </p:txBody>
      </p:sp>
      <p:grpSp>
        <p:nvGrpSpPr>
          <p:cNvPr id="8" name="Groep 7">
            <a:extLst>
              <a:ext uri="{FF2B5EF4-FFF2-40B4-BE49-F238E27FC236}">
                <a16:creationId xmlns:a16="http://schemas.microsoft.com/office/drawing/2014/main" id="{996A95D5-3002-4E07-A431-13E5BAA97A18}"/>
              </a:ext>
            </a:extLst>
          </p:cNvPr>
          <p:cNvGrpSpPr/>
          <p:nvPr/>
        </p:nvGrpSpPr>
        <p:grpSpPr>
          <a:xfrm>
            <a:off x="7296838" y="1029328"/>
            <a:ext cx="3227595" cy="5234945"/>
            <a:chOff x="227932" y="409753"/>
            <a:chExt cx="5391818" cy="8745170"/>
          </a:xfrm>
        </p:grpSpPr>
        <p:pic>
          <p:nvPicPr>
            <p:cNvPr id="4" name="Afbeelding 3">
              <a:extLst>
                <a:ext uri="{FF2B5EF4-FFF2-40B4-BE49-F238E27FC236}">
                  <a16:creationId xmlns:a16="http://schemas.microsoft.com/office/drawing/2014/main" id="{CA3EFFF7-E7B3-452E-AA6A-31B161D45D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98" r="55079"/>
            <a:stretch/>
          </p:blipFill>
          <p:spPr>
            <a:xfrm>
              <a:off x="227933" y="409753"/>
              <a:ext cx="4229768" cy="4372585"/>
            </a:xfrm>
            <a:prstGeom prst="rect">
              <a:avLst/>
            </a:prstGeom>
          </p:spPr>
        </p:pic>
        <p:pic>
          <p:nvPicPr>
            <p:cNvPr id="10" name="Afbeelding 9">
              <a:extLst>
                <a:ext uri="{FF2B5EF4-FFF2-40B4-BE49-F238E27FC236}">
                  <a16:creationId xmlns:a16="http://schemas.microsoft.com/office/drawing/2014/main" id="{08F1CFD9-A27E-47DF-A653-A42622D955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4124" r="11652"/>
            <a:stretch/>
          </p:blipFill>
          <p:spPr>
            <a:xfrm>
              <a:off x="227932" y="4782338"/>
              <a:ext cx="4229768" cy="4372585"/>
            </a:xfrm>
            <a:prstGeom prst="rect">
              <a:avLst/>
            </a:prstGeom>
          </p:spPr>
        </p:pic>
        <p:pic>
          <p:nvPicPr>
            <p:cNvPr id="12" name="Afbeelding 11">
              <a:extLst>
                <a:ext uri="{FF2B5EF4-FFF2-40B4-BE49-F238E27FC236}">
                  <a16:creationId xmlns:a16="http://schemas.microsoft.com/office/drawing/2014/main" id="{D9EF8A7C-FD81-45ED-B8B8-DA7CB907A8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87850" b="17491"/>
            <a:stretch/>
          </p:blipFill>
          <p:spPr>
            <a:xfrm>
              <a:off x="4457700" y="2978450"/>
              <a:ext cx="1162050" cy="36077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250428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BB4D7051-4774-4994-9D05-88023469A1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hthoek 5">
            <a:extLst>
              <a:ext uri="{FF2B5EF4-FFF2-40B4-BE49-F238E27FC236}">
                <a16:creationId xmlns:a16="http://schemas.microsoft.com/office/drawing/2014/main" id="{1ECEFCB3-F802-403E-888C-10D66B4E3E59}"/>
              </a:ext>
            </a:extLst>
          </p:cNvPr>
          <p:cNvSpPr/>
          <p:nvPr/>
        </p:nvSpPr>
        <p:spPr>
          <a:xfrm>
            <a:off x="609600" y="228600"/>
            <a:ext cx="10972800" cy="640080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DF7A3253-C6E2-4E7B-8AF0-5DA6576E054D}"/>
              </a:ext>
            </a:extLst>
          </p:cNvPr>
          <p:cNvSpPr txBox="1"/>
          <p:nvPr/>
        </p:nvSpPr>
        <p:spPr>
          <a:xfrm>
            <a:off x="609600" y="228600"/>
            <a:ext cx="1097280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dirty="0"/>
          </a:p>
          <a:p>
            <a:pPr algn="ctr"/>
            <a:r>
              <a:rPr lang="en-US" sz="2800" b="1" dirty="0"/>
              <a:t>Approximations and assumptions</a:t>
            </a:r>
          </a:p>
        </p:txBody>
      </p:sp>
      <p:sp>
        <p:nvSpPr>
          <p:cNvPr id="24" name="Tijdelijke aanduiding voor dianummer 2">
            <a:extLst>
              <a:ext uri="{FF2B5EF4-FFF2-40B4-BE49-F238E27FC236}">
                <a16:creationId xmlns:a16="http://schemas.microsoft.com/office/drawing/2014/main" id="{D5853663-5B7B-42B4-AF3B-5B7CD974D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39200" y="6264274"/>
            <a:ext cx="2667000" cy="365125"/>
          </a:xfrm>
        </p:spPr>
        <p:txBody>
          <a:bodyPr/>
          <a:lstStyle/>
          <a:p>
            <a:fld id="{032489BC-7BBF-4B2B-97E4-1B29EDBC2B97}" type="slidenum">
              <a:rPr lang="en-US" b="1" smtClean="0">
                <a:solidFill>
                  <a:schemeClr val="tx1"/>
                </a:solidFill>
              </a:rPr>
              <a:t>15</a:t>
            </a:fld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1" name="Tekstvak 10">
            <a:extLst>
              <a:ext uri="{FF2B5EF4-FFF2-40B4-BE49-F238E27FC236}">
                <a16:creationId xmlns:a16="http://schemas.microsoft.com/office/drawing/2014/main" id="{4F6BA876-1D53-4C0C-8F2C-93244D6233E7}"/>
              </a:ext>
            </a:extLst>
          </p:cNvPr>
          <p:cNvSpPr txBox="1"/>
          <p:nvPr/>
        </p:nvSpPr>
        <p:spPr>
          <a:xfrm>
            <a:off x="609600" y="958453"/>
            <a:ext cx="10972800" cy="507831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/>
              <a:t>There is no net exchange of particles between angular bins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/>
              <a:t>All particles move along a straight line following their initial angle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/>
              <a:t>Background gas particles initially have a constant temperature (no heat gradient)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/>
              <a:t>Background gas particles initially have no preferential propagation direction, so a net zero velocity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/>
              <a:t>Square laser ablation spot, resulting in an axially symmetric plasma expansion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/>
              <a:t>Heat dissipation into the target and excitation energy of atoms during ablation can be neglected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/>
              <a:t>All collisions are head-on and fully elastic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/>
              <a:t>Collisions only occur between plasma particles and background gas particles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52621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BB4D7051-4774-4994-9D05-88023469A1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hthoek 5">
            <a:extLst>
              <a:ext uri="{FF2B5EF4-FFF2-40B4-BE49-F238E27FC236}">
                <a16:creationId xmlns:a16="http://schemas.microsoft.com/office/drawing/2014/main" id="{1ECEFCB3-F802-403E-888C-10D66B4E3E59}"/>
              </a:ext>
            </a:extLst>
          </p:cNvPr>
          <p:cNvSpPr/>
          <p:nvPr/>
        </p:nvSpPr>
        <p:spPr>
          <a:xfrm>
            <a:off x="609600" y="228600"/>
            <a:ext cx="10972800" cy="640080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DF7A3253-C6E2-4E7B-8AF0-5DA6576E054D}"/>
              </a:ext>
            </a:extLst>
          </p:cNvPr>
          <p:cNvSpPr txBox="1"/>
          <p:nvPr/>
        </p:nvSpPr>
        <p:spPr>
          <a:xfrm>
            <a:off x="609600" y="228600"/>
            <a:ext cx="548640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dirty="0"/>
          </a:p>
          <a:p>
            <a:pPr algn="ctr"/>
            <a:r>
              <a:rPr lang="en-US" sz="2800" b="1" dirty="0"/>
              <a:t>What did I do?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133A8CE7-9E91-4063-8A9C-5B8B8DDB9765}"/>
              </a:ext>
            </a:extLst>
          </p:cNvPr>
          <p:cNvSpPr txBox="1"/>
          <p:nvPr/>
        </p:nvSpPr>
        <p:spPr>
          <a:xfrm>
            <a:off x="1066799" y="1257419"/>
            <a:ext cx="5029201" cy="526297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Redesigned the code from the ground up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Reimplemented the initial velocity distribution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Ensured conservation of number of particles, kinetic energy, and momentum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Implemented support for any target composition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Fully model background gas particle kinematics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sp>
        <p:nvSpPr>
          <p:cNvPr id="14" name="Tijdelijke aanduiding voor dianummer 2">
            <a:extLst>
              <a:ext uri="{FF2B5EF4-FFF2-40B4-BE49-F238E27FC236}">
                <a16:creationId xmlns:a16="http://schemas.microsoft.com/office/drawing/2014/main" id="{71FCBABC-0CF6-4A52-A532-EA8735DAA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39200" y="6264274"/>
            <a:ext cx="2667000" cy="365125"/>
          </a:xfrm>
        </p:spPr>
        <p:txBody>
          <a:bodyPr/>
          <a:lstStyle/>
          <a:p>
            <a:fld id="{032489BC-7BBF-4B2B-97E4-1B29EDBC2B97}" type="slidenum">
              <a:rPr lang="en-US" b="1" smtClean="0">
                <a:solidFill>
                  <a:schemeClr val="tx1"/>
                </a:solidFill>
              </a:rPr>
              <a:t>16</a:t>
            </a:fld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6" name="Tekstvak 15">
            <a:extLst>
              <a:ext uri="{FF2B5EF4-FFF2-40B4-BE49-F238E27FC236}">
                <a16:creationId xmlns:a16="http://schemas.microsoft.com/office/drawing/2014/main" id="{B67E8C81-13BC-49E6-8CDA-5565A24D650C}"/>
              </a:ext>
            </a:extLst>
          </p:cNvPr>
          <p:cNvSpPr txBox="1"/>
          <p:nvPr/>
        </p:nvSpPr>
        <p:spPr>
          <a:xfrm>
            <a:off x="6096000" y="228599"/>
            <a:ext cx="548640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dirty="0"/>
          </a:p>
          <a:p>
            <a:pPr algn="ctr"/>
            <a:r>
              <a:rPr lang="en-US" sz="2800" b="1" dirty="0"/>
              <a:t>Why did I do it?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kstvak 16">
                <a:extLst>
                  <a:ext uri="{FF2B5EF4-FFF2-40B4-BE49-F238E27FC236}">
                    <a16:creationId xmlns:a16="http://schemas.microsoft.com/office/drawing/2014/main" id="{73390A15-60C6-4A01-B4ED-43D02F5C2EFA}"/>
                  </a:ext>
                </a:extLst>
              </p:cNvPr>
              <p:cNvSpPr txBox="1"/>
              <p:nvPr/>
            </p:nvSpPr>
            <p:spPr>
              <a:xfrm>
                <a:off x="6553199" y="1257419"/>
                <a:ext cx="4743451" cy="5016758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dirty="0"/>
                  <a:t>Make the model dynamic and suitable for any material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dirty="0"/>
                  <a:t>Increase usability and readability of the code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dirty="0"/>
                  <a:t>Improve performance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16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dirty="0"/>
                  <a:t>Normal distribution is not the proper distribution to use for values that span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[0, ∞]</m:t>
                    </m:r>
                  </m:oMath>
                </a14:m>
                <a:endParaRPr lang="en-US" sz="16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dirty="0"/>
                  <a:t>Velocity distribution width determined for the propagation of Ti, not applicable for other atoms</a:t>
                </a:r>
              </a:p>
              <a:p>
                <a:endParaRPr lang="en-US" sz="16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dirty="0"/>
                  <a:t>No particles get destroyed or created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16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16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16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dirty="0"/>
                  <a:t>Switch between materials by changing one line of code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dirty="0"/>
                  <a:t>Easily add new materials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16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dirty="0"/>
                  <a:t>Gain insight into how much oxygen gas is propelled onto the substrate surface</a:t>
                </a:r>
              </a:p>
            </p:txBody>
          </p:sp>
        </mc:Choice>
        <mc:Fallback>
          <p:sp>
            <p:nvSpPr>
              <p:cNvPr id="17" name="Tekstvak 16">
                <a:extLst>
                  <a:ext uri="{FF2B5EF4-FFF2-40B4-BE49-F238E27FC236}">
                    <a16:creationId xmlns:a16="http://schemas.microsoft.com/office/drawing/2014/main" id="{73390A15-60C6-4A01-B4ED-43D02F5C2E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3199" y="1257419"/>
                <a:ext cx="4743451" cy="5016758"/>
              </a:xfrm>
              <a:prstGeom prst="rect">
                <a:avLst/>
              </a:prstGeom>
              <a:blipFill>
                <a:blip r:embed="rId3"/>
                <a:stretch>
                  <a:fillRect l="-514" t="-365" r="-1542" b="-6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461036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BB4D7051-4774-4994-9D05-88023469A1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hthoek 5">
            <a:extLst>
              <a:ext uri="{FF2B5EF4-FFF2-40B4-BE49-F238E27FC236}">
                <a16:creationId xmlns:a16="http://schemas.microsoft.com/office/drawing/2014/main" id="{1ECEFCB3-F802-403E-888C-10D66B4E3E59}"/>
              </a:ext>
            </a:extLst>
          </p:cNvPr>
          <p:cNvSpPr/>
          <p:nvPr/>
        </p:nvSpPr>
        <p:spPr>
          <a:xfrm>
            <a:off x="609600" y="228600"/>
            <a:ext cx="10972800" cy="640080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DF7A3253-C6E2-4E7B-8AF0-5DA6576E054D}"/>
              </a:ext>
            </a:extLst>
          </p:cNvPr>
          <p:cNvSpPr txBox="1"/>
          <p:nvPr/>
        </p:nvSpPr>
        <p:spPr>
          <a:xfrm>
            <a:off x="609600" y="228600"/>
            <a:ext cx="1097280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dirty="0"/>
          </a:p>
          <a:p>
            <a:pPr algn="ctr"/>
            <a:r>
              <a:rPr lang="en-US" sz="2800" b="1" dirty="0"/>
              <a:t>Results	</a:t>
            </a:r>
            <a:r>
              <a:rPr lang="en-US" sz="2800" dirty="0"/>
              <a:t>Initial velocity distribution</a:t>
            </a:r>
          </a:p>
        </p:txBody>
      </p:sp>
      <p:sp>
        <p:nvSpPr>
          <p:cNvPr id="24" name="Tijdelijke aanduiding voor dianummer 2">
            <a:extLst>
              <a:ext uri="{FF2B5EF4-FFF2-40B4-BE49-F238E27FC236}">
                <a16:creationId xmlns:a16="http://schemas.microsoft.com/office/drawing/2014/main" id="{D5853663-5B7B-42B4-AF3B-5B7CD974D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39200" y="6264274"/>
            <a:ext cx="2667000" cy="365125"/>
          </a:xfrm>
        </p:spPr>
        <p:txBody>
          <a:bodyPr/>
          <a:lstStyle/>
          <a:p>
            <a:fld id="{032489BC-7BBF-4B2B-97E4-1B29EDBC2B97}" type="slidenum">
              <a:rPr lang="en-US" b="1" smtClean="0">
                <a:solidFill>
                  <a:schemeClr val="tx1"/>
                </a:solidFill>
              </a:rPr>
              <a:t>17</a:t>
            </a:fld>
            <a:endParaRPr lang="en-US" b="1" dirty="0">
              <a:solidFill>
                <a:schemeClr val="tx1"/>
              </a:solidFill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901121C6-8FD7-4A46-884F-A6339FA417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66800" y="2028884"/>
            <a:ext cx="5029200" cy="360045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93FF6EA9-5A77-44EE-9377-D5FFBBDA2E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096000" y="2028884"/>
            <a:ext cx="5029200" cy="360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5318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BB4D7051-4774-4994-9D05-88023469A1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hthoek 5">
            <a:extLst>
              <a:ext uri="{FF2B5EF4-FFF2-40B4-BE49-F238E27FC236}">
                <a16:creationId xmlns:a16="http://schemas.microsoft.com/office/drawing/2014/main" id="{1ECEFCB3-F802-403E-888C-10D66B4E3E59}"/>
              </a:ext>
            </a:extLst>
          </p:cNvPr>
          <p:cNvSpPr/>
          <p:nvPr/>
        </p:nvSpPr>
        <p:spPr>
          <a:xfrm>
            <a:off x="609600" y="228600"/>
            <a:ext cx="10972800" cy="640080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DF7A3253-C6E2-4E7B-8AF0-5DA6576E054D}"/>
              </a:ext>
            </a:extLst>
          </p:cNvPr>
          <p:cNvSpPr txBox="1"/>
          <p:nvPr/>
        </p:nvSpPr>
        <p:spPr>
          <a:xfrm>
            <a:off x="609600" y="228600"/>
            <a:ext cx="1097280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dirty="0"/>
          </a:p>
          <a:p>
            <a:pPr algn="ctr"/>
            <a:r>
              <a:rPr lang="en-US" sz="2800" b="1" dirty="0"/>
              <a:t>Results	</a:t>
            </a:r>
            <a:r>
              <a:rPr lang="en-US" sz="2800" dirty="0"/>
              <a:t>Initial velocity distribution</a:t>
            </a:r>
          </a:p>
        </p:txBody>
      </p:sp>
      <p:sp>
        <p:nvSpPr>
          <p:cNvPr id="24" name="Tijdelijke aanduiding voor dianummer 2">
            <a:extLst>
              <a:ext uri="{FF2B5EF4-FFF2-40B4-BE49-F238E27FC236}">
                <a16:creationId xmlns:a16="http://schemas.microsoft.com/office/drawing/2014/main" id="{D5853663-5B7B-42B4-AF3B-5B7CD974D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39200" y="6264274"/>
            <a:ext cx="2667000" cy="365125"/>
          </a:xfrm>
        </p:spPr>
        <p:txBody>
          <a:bodyPr/>
          <a:lstStyle/>
          <a:p>
            <a:fld id="{032489BC-7BBF-4B2B-97E4-1B29EDBC2B97}" type="slidenum">
              <a:rPr lang="en-US" b="1" smtClean="0">
                <a:solidFill>
                  <a:schemeClr val="tx1"/>
                </a:solidFill>
              </a:rPr>
              <a:t>18</a:t>
            </a:fld>
            <a:endParaRPr lang="en-US" b="1" dirty="0">
              <a:solidFill>
                <a:schemeClr val="tx1"/>
              </a:solidFill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901121C6-8FD7-4A46-884F-A6339FA417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66800" y="2028884"/>
            <a:ext cx="5029200" cy="360045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93FF6EA9-5A77-44EE-9377-D5FFBBDA2E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6096000" y="2028884"/>
            <a:ext cx="5029200" cy="360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0483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BB4D7051-4774-4994-9D05-88023469A1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hthoek 5">
            <a:extLst>
              <a:ext uri="{FF2B5EF4-FFF2-40B4-BE49-F238E27FC236}">
                <a16:creationId xmlns:a16="http://schemas.microsoft.com/office/drawing/2014/main" id="{1ECEFCB3-F802-403E-888C-10D66B4E3E59}"/>
              </a:ext>
            </a:extLst>
          </p:cNvPr>
          <p:cNvSpPr/>
          <p:nvPr/>
        </p:nvSpPr>
        <p:spPr>
          <a:xfrm>
            <a:off x="609600" y="228600"/>
            <a:ext cx="10972800" cy="640080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DF7A3253-C6E2-4E7B-8AF0-5DA6576E054D}"/>
              </a:ext>
            </a:extLst>
          </p:cNvPr>
          <p:cNvSpPr txBox="1"/>
          <p:nvPr/>
        </p:nvSpPr>
        <p:spPr>
          <a:xfrm>
            <a:off x="609600" y="228600"/>
            <a:ext cx="1097280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dirty="0"/>
          </a:p>
          <a:p>
            <a:pPr algn="ctr"/>
            <a:r>
              <a:rPr lang="en-US" sz="2800" b="1" dirty="0"/>
              <a:t>Results	</a:t>
            </a:r>
            <a:r>
              <a:rPr lang="en-US" sz="2800" dirty="0"/>
              <a:t>Initial velocity distribution</a:t>
            </a:r>
          </a:p>
        </p:txBody>
      </p:sp>
      <p:sp>
        <p:nvSpPr>
          <p:cNvPr id="24" name="Tijdelijke aanduiding voor dianummer 2">
            <a:extLst>
              <a:ext uri="{FF2B5EF4-FFF2-40B4-BE49-F238E27FC236}">
                <a16:creationId xmlns:a16="http://schemas.microsoft.com/office/drawing/2014/main" id="{D5853663-5B7B-42B4-AF3B-5B7CD974D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39200" y="6264274"/>
            <a:ext cx="2667000" cy="365125"/>
          </a:xfrm>
        </p:spPr>
        <p:txBody>
          <a:bodyPr/>
          <a:lstStyle/>
          <a:p>
            <a:fld id="{032489BC-7BBF-4B2B-97E4-1B29EDBC2B97}" type="slidenum">
              <a:rPr lang="en-US" b="1" smtClean="0">
                <a:solidFill>
                  <a:schemeClr val="tx1"/>
                </a:solidFill>
              </a:rPr>
              <a:t>19</a:t>
            </a:fld>
            <a:endParaRPr lang="en-US" b="1" dirty="0">
              <a:solidFill>
                <a:schemeClr val="tx1"/>
              </a:solidFill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901121C6-8FD7-4A46-884F-A6339FA417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66800" y="2028884"/>
            <a:ext cx="5029200" cy="360045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93FF6EA9-5A77-44EE-9377-D5FFBBDA2E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6096000" y="2028884"/>
            <a:ext cx="5029200" cy="360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6023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BB4D7051-4774-4994-9D05-88023469A1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hthoek 5">
            <a:extLst>
              <a:ext uri="{FF2B5EF4-FFF2-40B4-BE49-F238E27FC236}">
                <a16:creationId xmlns:a16="http://schemas.microsoft.com/office/drawing/2014/main" id="{1ECEFCB3-F802-403E-888C-10D66B4E3E59}"/>
              </a:ext>
            </a:extLst>
          </p:cNvPr>
          <p:cNvSpPr/>
          <p:nvPr/>
        </p:nvSpPr>
        <p:spPr>
          <a:xfrm>
            <a:off x="609600" y="228600"/>
            <a:ext cx="10972800" cy="640080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DF7A3253-C6E2-4E7B-8AF0-5DA6576E054D}"/>
              </a:ext>
            </a:extLst>
          </p:cNvPr>
          <p:cNvSpPr txBox="1"/>
          <p:nvPr/>
        </p:nvSpPr>
        <p:spPr>
          <a:xfrm>
            <a:off x="609600" y="228600"/>
            <a:ext cx="1097280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dirty="0"/>
          </a:p>
          <a:p>
            <a:pPr algn="ctr"/>
            <a:r>
              <a:rPr lang="en-US" sz="2800" b="1" dirty="0"/>
              <a:t>Introduction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133A8CE7-9E91-4063-8A9C-5B8B8DDB9765}"/>
              </a:ext>
            </a:extLst>
          </p:cNvPr>
          <p:cNvSpPr txBox="1"/>
          <p:nvPr/>
        </p:nvSpPr>
        <p:spPr>
          <a:xfrm>
            <a:off x="609600" y="1705451"/>
            <a:ext cx="10972800" cy="424731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endParaRPr lang="en-US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/>
              <a:t>Model description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/>
              <a:t>Approximations and assumptions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/>
              <a:t>What did I do and why?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/>
              <a:t>Results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/>
              <a:t>Conclusions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/>
              <a:t>Suggestions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/>
              <a:t>Let’s discuss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ABE4CC0D-A6E3-4653-846E-FF0E57F610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39200" y="6264274"/>
            <a:ext cx="2667000" cy="365125"/>
          </a:xfrm>
        </p:spPr>
        <p:txBody>
          <a:bodyPr/>
          <a:lstStyle/>
          <a:p>
            <a:fld id="{032489BC-7BBF-4B2B-97E4-1B29EDBC2B97}" type="slidenum">
              <a:rPr lang="en-US" b="1" smtClean="0">
                <a:solidFill>
                  <a:schemeClr val="tx1"/>
                </a:solidFill>
              </a:rPr>
              <a:t>2</a:t>
            </a:fld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49365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BB4D7051-4774-4994-9D05-88023469A1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hthoek 5">
            <a:extLst>
              <a:ext uri="{FF2B5EF4-FFF2-40B4-BE49-F238E27FC236}">
                <a16:creationId xmlns:a16="http://schemas.microsoft.com/office/drawing/2014/main" id="{1ECEFCB3-F802-403E-888C-10D66B4E3E59}"/>
              </a:ext>
            </a:extLst>
          </p:cNvPr>
          <p:cNvSpPr/>
          <p:nvPr/>
        </p:nvSpPr>
        <p:spPr>
          <a:xfrm>
            <a:off x="609600" y="228600"/>
            <a:ext cx="10972800" cy="640080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DF7A3253-C6E2-4E7B-8AF0-5DA6576E054D}"/>
              </a:ext>
            </a:extLst>
          </p:cNvPr>
          <p:cNvSpPr txBox="1"/>
          <p:nvPr/>
        </p:nvSpPr>
        <p:spPr>
          <a:xfrm>
            <a:off x="609600" y="228600"/>
            <a:ext cx="1097280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dirty="0"/>
          </a:p>
          <a:p>
            <a:pPr algn="ctr"/>
            <a:r>
              <a:rPr lang="en-US" sz="2800" b="1" dirty="0"/>
              <a:t>Results	</a:t>
            </a:r>
            <a:r>
              <a:rPr lang="en-US" sz="2800" dirty="0"/>
              <a:t>Plasma propagation – TiO2 at 0.02 mbar</a:t>
            </a:r>
          </a:p>
        </p:txBody>
      </p:sp>
      <p:sp>
        <p:nvSpPr>
          <p:cNvPr id="24" name="Tijdelijke aanduiding voor dianummer 2">
            <a:extLst>
              <a:ext uri="{FF2B5EF4-FFF2-40B4-BE49-F238E27FC236}">
                <a16:creationId xmlns:a16="http://schemas.microsoft.com/office/drawing/2014/main" id="{D5853663-5B7B-42B4-AF3B-5B7CD974D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39200" y="6264274"/>
            <a:ext cx="2667000" cy="365125"/>
          </a:xfrm>
        </p:spPr>
        <p:txBody>
          <a:bodyPr/>
          <a:lstStyle/>
          <a:p>
            <a:fld id="{032489BC-7BBF-4B2B-97E4-1B29EDBC2B97}" type="slidenum">
              <a:rPr lang="en-US" b="1" smtClean="0">
                <a:solidFill>
                  <a:schemeClr val="tx1"/>
                </a:solidFill>
              </a:rPr>
              <a:t>20</a:t>
            </a:fld>
            <a:endParaRPr lang="en-US" b="1" dirty="0">
              <a:solidFill>
                <a:schemeClr val="tx1"/>
              </a:solidFill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8A4D182E-5376-4005-96AE-7FD75B2487F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1147"/>
          <a:stretch/>
        </p:blipFill>
        <p:spPr>
          <a:xfrm>
            <a:off x="1803402" y="1017528"/>
            <a:ext cx="7035797" cy="18288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E347AA1A-CE6A-45DF-A85F-B57596A41C9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11147"/>
          <a:stretch/>
        </p:blipFill>
        <p:spPr>
          <a:xfrm>
            <a:off x="1803401" y="2846328"/>
            <a:ext cx="7035798" cy="182880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86044359-03FA-43A2-B5AC-D6C43381944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10185"/>
          <a:stretch/>
        </p:blipFill>
        <p:spPr>
          <a:xfrm>
            <a:off x="1715078" y="4675128"/>
            <a:ext cx="7111998" cy="1828800"/>
          </a:xfrm>
          <a:prstGeom prst="rect">
            <a:avLst/>
          </a:prstGeom>
        </p:spPr>
      </p:pic>
      <p:sp>
        <p:nvSpPr>
          <p:cNvPr id="13" name="Tekstvak 12">
            <a:extLst>
              <a:ext uri="{FF2B5EF4-FFF2-40B4-BE49-F238E27FC236}">
                <a16:creationId xmlns:a16="http://schemas.microsoft.com/office/drawing/2014/main" id="{5DDE39FB-79C8-4AFF-A46D-CD18C344C449}"/>
              </a:ext>
            </a:extLst>
          </p:cNvPr>
          <p:cNvSpPr txBox="1"/>
          <p:nvPr/>
        </p:nvSpPr>
        <p:spPr>
          <a:xfrm>
            <a:off x="777878" y="1017528"/>
            <a:ext cx="774701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r>
              <a:rPr lang="en-US" b="1" dirty="0"/>
              <a:t>Ti</a:t>
            </a:r>
          </a:p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r>
              <a:rPr lang="en-US" b="1" dirty="0"/>
              <a:t>O</a:t>
            </a:r>
          </a:p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r>
              <a:rPr lang="en-US" b="1" dirty="0"/>
              <a:t>Bg O</a:t>
            </a:r>
            <a:r>
              <a:rPr lang="en-US" sz="1400" b="1" dirty="0"/>
              <a:t>2</a:t>
            </a:r>
            <a:endParaRPr lang="en-US" b="1" dirty="0"/>
          </a:p>
          <a:p>
            <a:pPr algn="r"/>
            <a:endParaRPr lang="en-US" b="1" dirty="0"/>
          </a:p>
        </p:txBody>
      </p:sp>
      <p:pic>
        <p:nvPicPr>
          <p:cNvPr id="15" name="Afbeelding 14">
            <a:extLst>
              <a:ext uri="{FF2B5EF4-FFF2-40B4-BE49-F238E27FC236}">
                <a16:creationId xmlns:a16="http://schemas.microsoft.com/office/drawing/2014/main" id="{7C3394B9-83BE-4968-9EE1-5208DAD91844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48281" r="75314" b="1543"/>
          <a:stretch/>
        </p:blipFill>
        <p:spPr>
          <a:xfrm rot="5400000">
            <a:off x="9034678" y="3728773"/>
            <a:ext cx="1300317" cy="1364227"/>
          </a:xfrm>
          <a:prstGeom prst="rect">
            <a:avLst/>
          </a:prstGeom>
        </p:spPr>
      </p:pic>
      <p:pic>
        <p:nvPicPr>
          <p:cNvPr id="17" name="Afbeelding 16">
            <a:extLst>
              <a:ext uri="{FF2B5EF4-FFF2-40B4-BE49-F238E27FC236}">
                <a16:creationId xmlns:a16="http://schemas.microsoft.com/office/drawing/2014/main" id="{5743BE50-A809-45DB-B214-7E1BBD71E3E3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49096" r="25637" b="50612"/>
          <a:stretch/>
        </p:blipFill>
        <p:spPr>
          <a:xfrm rot="5400000">
            <a:off x="9044846" y="2473835"/>
            <a:ext cx="1330904" cy="1342799"/>
          </a:xfrm>
          <a:prstGeom prst="rect">
            <a:avLst/>
          </a:prstGeom>
        </p:spPr>
      </p:pic>
      <p:pic>
        <p:nvPicPr>
          <p:cNvPr id="19" name="Afbeelding 18">
            <a:extLst>
              <a:ext uri="{FF2B5EF4-FFF2-40B4-BE49-F238E27FC236}">
                <a16:creationId xmlns:a16="http://schemas.microsoft.com/office/drawing/2014/main" id="{3DFFD22F-DC2F-4491-8FFD-DE8AFB80B194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4826" r="50686" b="50358"/>
          <a:stretch/>
        </p:blipFill>
        <p:spPr>
          <a:xfrm rot="5400000">
            <a:off x="9068785" y="1157260"/>
            <a:ext cx="1289926" cy="1349699"/>
          </a:xfrm>
          <a:prstGeom prst="rect">
            <a:avLst/>
          </a:prstGeom>
        </p:spPr>
      </p:pic>
      <p:pic>
        <p:nvPicPr>
          <p:cNvPr id="21" name="Afbeelding 20">
            <a:extLst>
              <a:ext uri="{FF2B5EF4-FFF2-40B4-BE49-F238E27FC236}">
                <a16:creationId xmlns:a16="http://schemas.microsoft.com/office/drawing/2014/main" id="{AC887C8B-282D-4E5D-BC22-18600CF4AA14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49096" t="48928" r="26181" b="2432"/>
          <a:stretch/>
        </p:blipFill>
        <p:spPr>
          <a:xfrm rot="5400000">
            <a:off x="9035909" y="5049133"/>
            <a:ext cx="1302275" cy="1322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3434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BB4D7051-4774-4994-9D05-88023469A1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hthoek 5">
            <a:extLst>
              <a:ext uri="{FF2B5EF4-FFF2-40B4-BE49-F238E27FC236}">
                <a16:creationId xmlns:a16="http://schemas.microsoft.com/office/drawing/2014/main" id="{1ECEFCB3-F802-403E-888C-10D66B4E3E59}"/>
              </a:ext>
            </a:extLst>
          </p:cNvPr>
          <p:cNvSpPr/>
          <p:nvPr/>
        </p:nvSpPr>
        <p:spPr>
          <a:xfrm>
            <a:off x="609600" y="228600"/>
            <a:ext cx="10972800" cy="640080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DF7A3253-C6E2-4E7B-8AF0-5DA6576E054D}"/>
              </a:ext>
            </a:extLst>
          </p:cNvPr>
          <p:cNvSpPr txBox="1"/>
          <p:nvPr/>
        </p:nvSpPr>
        <p:spPr>
          <a:xfrm>
            <a:off x="609600" y="228600"/>
            <a:ext cx="1097280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dirty="0"/>
          </a:p>
          <a:p>
            <a:pPr algn="ctr"/>
            <a:r>
              <a:rPr lang="en-US" sz="2800" b="1" dirty="0"/>
              <a:t>Results	</a:t>
            </a:r>
            <a:r>
              <a:rPr lang="en-US" sz="2800" dirty="0"/>
              <a:t>Plasma propagation – TiO2 at 0.1 mbar</a:t>
            </a:r>
          </a:p>
        </p:txBody>
      </p:sp>
      <p:sp>
        <p:nvSpPr>
          <p:cNvPr id="24" name="Tijdelijke aanduiding voor dianummer 2">
            <a:extLst>
              <a:ext uri="{FF2B5EF4-FFF2-40B4-BE49-F238E27FC236}">
                <a16:creationId xmlns:a16="http://schemas.microsoft.com/office/drawing/2014/main" id="{D5853663-5B7B-42B4-AF3B-5B7CD974D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39200" y="6264274"/>
            <a:ext cx="2667000" cy="365125"/>
          </a:xfrm>
        </p:spPr>
        <p:txBody>
          <a:bodyPr/>
          <a:lstStyle/>
          <a:p>
            <a:fld id="{032489BC-7BBF-4B2B-97E4-1B29EDBC2B97}" type="slidenum">
              <a:rPr lang="en-US" b="1" smtClean="0">
                <a:solidFill>
                  <a:schemeClr val="tx1"/>
                </a:solidFill>
              </a:rPr>
              <a:t>21</a:t>
            </a:fld>
            <a:endParaRPr lang="en-US" b="1" dirty="0">
              <a:solidFill>
                <a:schemeClr val="tx1"/>
              </a:solidFill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8A4D182E-5376-4005-96AE-7FD75B2487F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9612" t="-720" b="231"/>
          <a:stretch/>
        </p:blipFill>
        <p:spPr>
          <a:xfrm>
            <a:off x="1206500" y="1087231"/>
            <a:ext cx="10299700" cy="2044084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E347AA1A-CE6A-45DF-A85F-B57596A41C9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9605" r="155"/>
          <a:stretch/>
        </p:blipFill>
        <p:spPr>
          <a:xfrm>
            <a:off x="1206498" y="4427137"/>
            <a:ext cx="10299701" cy="2044084"/>
          </a:xfrm>
          <a:prstGeom prst="rect">
            <a:avLst/>
          </a:prstGeom>
        </p:spPr>
      </p:pic>
      <p:sp>
        <p:nvSpPr>
          <p:cNvPr id="13" name="Tekstvak 12">
            <a:extLst>
              <a:ext uri="{FF2B5EF4-FFF2-40B4-BE49-F238E27FC236}">
                <a16:creationId xmlns:a16="http://schemas.microsoft.com/office/drawing/2014/main" id="{5DDE39FB-79C8-4AFF-A46D-CD18C344C449}"/>
              </a:ext>
            </a:extLst>
          </p:cNvPr>
          <p:cNvSpPr txBox="1"/>
          <p:nvPr/>
        </p:nvSpPr>
        <p:spPr>
          <a:xfrm>
            <a:off x="431799" y="997934"/>
            <a:ext cx="774701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r>
              <a:rPr lang="en-US" b="1" dirty="0"/>
              <a:t>Ti</a:t>
            </a:r>
          </a:p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r>
              <a:rPr lang="en-US" b="1" dirty="0"/>
              <a:t>O</a:t>
            </a:r>
          </a:p>
          <a:p>
            <a:pPr algn="r"/>
            <a:endParaRPr lang="en-US" b="1" dirty="0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B5C205CB-CB1C-4CE3-8FA8-B90DD60AC001}"/>
              </a:ext>
            </a:extLst>
          </p:cNvPr>
          <p:cNvGrpSpPr/>
          <p:nvPr/>
        </p:nvGrpSpPr>
        <p:grpSpPr>
          <a:xfrm>
            <a:off x="1480816" y="3078708"/>
            <a:ext cx="9265558" cy="1373742"/>
            <a:chOff x="1480816" y="3078708"/>
            <a:chExt cx="9265558" cy="1373742"/>
          </a:xfrm>
        </p:grpSpPr>
        <p:pic>
          <p:nvPicPr>
            <p:cNvPr id="28" name="Afbeelding 27">
              <a:extLst>
                <a:ext uri="{FF2B5EF4-FFF2-40B4-BE49-F238E27FC236}">
                  <a16:creationId xmlns:a16="http://schemas.microsoft.com/office/drawing/2014/main" id="{4775AED8-AAF2-4389-89F7-3B625240B45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24553" t="65603" r="49809" b="755"/>
            <a:stretch/>
          </p:blipFill>
          <p:spPr>
            <a:xfrm rot="5400000">
              <a:off x="9406897" y="3112973"/>
              <a:ext cx="1366133" cy="1312821"/>
            </a:xfrm>
            <a:prstGeom prst="rect">
              <a:avLst/>
            </a:prstGeom>
          </p:spPr>
        </p:pic>
        <p:pic>
          <p:nvPicPr>
            <p:cNvPr id="27" name="Afbeelding 26">
              <a:extLst>
                <a:ext uri="{FF2B5EF4-FFF2-40B4-BE49-F238E27FC236}">
                  <a16:creationId xmlns:a16="http://schemas.microsoft.com/office/drawing/2014/main" id="{B8AE7061-7FBB-44C2-A84A-397915199E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177" t="67565" r="74654" b="755"/>
            <a:stretch/>
          </p:blipFill>
          <p:spPr>
            <a:xfrm rot="5400000">
              <a:off x="8237342" y="3155050"/>
              <a:ext cx="1341124" cy="1236258"/>
            </a:xfrm>
            <a:prstGeom prst="rect">
              <a:avLst/>
            </a:prstGeom>
          </p:spPr>
        </p:pic>
        <p:pic>
          <p:nvPicPr>
            <p:cNvPr id="26" name="Afbeelding 25">
              <a:extLst>
                <a:ext uri="{FF2B5EF4-FFF2-40B4-BE49-F238E27FC236}">
                  <a16:creationId xmlns:a16="http://schemas.microsoft.com/office/drawing/2014/main" id="{EC0372D5-4702-427D-A002-F40DA5EC7C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74614" t="34483" r="217" b="33837"/>
            <a:stretch/>
          </p:blipFill>
          <p:spPr>
            <a:xfrm rot="5400000">
              <a:off x="7135181" y="3149645"/>
              <a:ext cx="1341121" cy="1236256"/>
            </a:xfrm>
            <a:prstGeom prst="rect">
              <a:avLst/>
            </a:prstGeom>
          </p:spPr>
        </p:pic>
        <p:pic>
          <p:nvPicPr>
            <p:cNvPr id="25" name="Afbeelding 24">
              <a:extLst>
                <a:ext uri="{FF2B5EF4-FFF2-40B4-BE49-F238E27FC236}">
                  <a16:creationId xmlns:a16="http://schemas.microsoft.com/office/drawing/2014/main" id="{700E594C-9621-4C14-B811-B539B203D7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49349" t="34483" r="25482" b="33837"/>
            <a:stretch/>
          </p:blipFill>
          <p:spPr>
            <a:xfrm rot="5400000">
              <a:off x="5981054" y="3140936"/>
              <a:ext cx="1341121" cy="1236256"/>
            </a:xfrm>
            <a:prstGeom prst="rect">
              <a:avLst/>
            </a:prstGeom>
          </p:spPr>
        </p:pic>
        <p:pic>
          <p:nvPicPr>
            <p:cNvPr id="23" name="Afbeelding 22">
              <a:extLst>
                <a:ext uri="{FF2B5EF4-FFF2-40B4-BE49-F238E27FC236}">
                  <a16:creationId xmlns:a16="http://schemas.microsoft.com/office/drawing/2014/main" id="{E2E426FA-6633-4F6B-A2C4-CA67D0C434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24451" t="34483" r="49911" b="33837"/>
            <a:stretch/>
          </p:blipFill>
          <p:spPr>
            <a:xfrm rot="5400000">
              <a:off x="4844046" y="3143647"/>
              <a:ext cx="1366133" cy="1236256"/>
            </a:xfrm>
            <a:prstGeom prst="rect">
              <a:avLst/>
            </a:prstGeom>
          </p:spPr>
        </p:pic>
        <p:pic>
          <p:nvPicPr>
            <p:cNvPr id="22" name="Afbeelding 21">
              <a:extLst>
                <a:ext uri="{FF2B5EF4-FFF2-40B4-BE49-F238E27FC236}">
                  <a16:creationId xmlns:a16="http://schemas.microsoft.com/office/drawing/2014/main" id="{6464A2CB-B039-4BEC-9533-FA44185814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49571" t="1966" r="25635" b="66354"/>
            <a:stretch/>
          </p:blipFill>
          <p:spPr>
            <a:xfrm rot="5400000">
              <a:off x="3706923" y="3148401"/>
              <a:ext cx="1321217" cy="1236256"/>
            </a:xfrm>
            <a:prstGeom prst="rect">
              <a:avLst/>
            </a:prstGeom>
          </p:spPr>
        </p:pic>
        <p:pic>
          <p:nvPicPr>
            <p:cNvPr id="21" name="Afbeelding 20">
              <a:extLst>
                <a:ext uri="{FF2B5EF4-FFF2-40B4-BE49-F238E27FC236}">
                  <a16:creationId xmlns:a16="http://schemas.microsoft.com/office/drawing/2014/main" id="{A82FC78C-3876-4821-8270-43C7952D1A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24747" t="1966" r="50459" b="66354"/>
            <a:stretch/>
          </p:blipFill>
          <p:spPr>
            <a:xfrm rot="5400000">
              <a:off x="2568276" y="3139691"/>
              <a:ext cx="1321217" cy="1236257"/>
            </a:xfrm>
            <a:prstGeom prst="rect">
              <a:avLst/>
            </a:prstGeom>
          </p:spPr>
        </p:pic>
        <p:pic>
          <p:nvPicPr>
            <p:cNvPr id="19" name="Afbeelding 18">
              <a:extLst>
                <a:ext uri="{FF2B5EF4-FFF2-40B4-BE49-F238E27FC236}">
                  <a16:creationId xmlns:a16="http://schemas.microsoft.com/office/drawing/2014/main" id="{8309D388-4562-40BE-8C67-D6D25FBF0C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-164" t="1966" r="75187" b="66354"/>
            <a:stretch/>
          </p:blipFill>
          <p:spPr>
            <a:xfrm rot="5400000">
              <a:off x="1433437" y="3134794"/>
              <a:ext cx="1331015" cy="12362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961401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BB4D7051-4774-4994-9D05-88023469A1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hthoek 5">
            <a:extLst>
              <a:ext uri="{FF2B5EF4-FFF2-40B4-BE49-F238E27FC236}">
                <a16:creationId xmlns:a16="http://schemas.microsoft.com/office/drawing/2014/main" id="{1ECEFCB3-F802-403E-888C-10D66B4E3E59}"/>
              </a:ext>
            </a:extLst>
          </p:cNvPr>
          <p:cNvSpPr/>
          <p:nvPr/>
        </p:nvSpPr>
        <p:spPr>
          <a:xfrm>
            <a:off x="609600" y="228600"/>
            <a:ext cx="10972800" cy="640080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DF7A3253-C6E2-4E7B-8AF0-5DA6576E054D}"/>
              </a:ext>
            </a:extLst>
          </p:cNvPr>
          <p:cNvSpPr txBox="1"/>
          <p:nvPr/>
        </p:nvSpPr>
        <p:spPr>
          <a:xfrm>
            <a:off x="609600" y="228600"/>
            <a:ext cx="1097280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dirty="0"/>
          </a:p>
          <a:p>
            <a:pPr algn="ctr"/>
            <a:r>
              <a:rPr lang="en-US" sz="2800" b="1" dirty="0"/>
              <a:t>Results	</a:t>
            </a:r>
            <a:r>
              <a:rPr lang="en-US" sz="2800" dirty="0"/>
              <a:t>Plasma propagation – TiO2 at 0.1 mbar (no neg. velo.)</a:t>
            </a:r>
          </a:p>
        </p:txBody>
      </p:sp>
      <p:sp>
        <p:nvSpPr>
          <p:cNvPr id="24" name="Tijdelijke aanduiding voor dianummer 2">
            <a:extLst>
              <a:ext uri="{FF2B5EF4-FFF2-40B4-BE49-F238E27FC236}">
                <a16:creationId xmlns:a16="http://schemas.microsoft.com/office/drawing/2014/main" id="{D5853663-5B7B-42B4-AF3B-5B7CD974D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39200" y="6264274"/>
            <a:ext cx="2667000" cy="365125"/>
          </a:xfrm>
        </p:spPr>
        <p:txBody>
          <a:bodyPr/>
          <a:lstStyle/>
          <a:p>
            <a:fld id="{032489BC-7BBF-4B2B-97E4-1B29EDBC2B97}" type="slidenum">
              <a:rPr lang="en-US" b="1" smtClean="0">
                <a:solidFill>
                  <a:schemeClr val="tx1"/>
                </a:solidFill>
              </a:rPr>
              <a:t>22</a:t>
            </a:fld>
            <a:endParaRPr lang="en-US" b="1" dirty="0">
              <a:solidFill>
                <a:schemeClr val="tx1"/>
              </a:solidFill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8A4D182E-5376-4005-96AE-7FD75B2487F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9451" t="-377" b="-16"/>
          <a:stretch/>
        </p:blipFill>
        <p:spPr>
          <a:xfrm>
            <a:off x="1206500" y="1062191"/>
            <a:ext cx="10299700" cy="2060269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E347AA1A-CE6A-45DF-A85F-B57596A41C9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9451" t="145" b="-607"/>
          <a:stretch/>
        </p:blipFill>
        <p:spPr>
          <a:xfrm>
            <a:off x="1206500" y="4465546"/>
            <a:ext cx="10299700" cy="2060269"/>
          </a:xfrm>
          <a:prstGeom prst="rect">
            <a:avLst/>
          </a:prstGeom>
        </p:spPr>
      </p:pic>
      <p:sp>
        <p:nvSpPr>
          <p:cNvPr id="13" name="Tekstvak 12">
            <a:extLst>
              <a:ext uri="{FF2B5EF4-FFF2-40B4-BE49-F238E27FC236}">
                <a16:creationId xmlns:a16="http://schemas.microsoft.com/office/drawing/2014/main" id="{5DDE39FB-79C8-4AFF-A46D-CD18C344C449}"/>
              </a:ext>
            </a:extLst>
          </p:cNvPr>
          <p:cNvSpPr txBox="1"/>
          <p:nvPr/>
        </p:nvSpPr>
        <p:spPr>
          <a:xfrm>
            <a:off x="431799" y="997934"/>
            <a:ext cx="774701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r>
              <a:rPr lang="en-US" b="1" dirty="0"/>
              <a:t>Ti</a:t>
            </a:r>
          </a:p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r>
              <a:rPr lang="en-US" b="1" dirty="0"/>
              <a:t>O</a:t>
            </a:r>
          </a:p>
          <a:p>
            <a:pPr algn="r"/>
            <a:endParaRPr lang="en-US" b="1" dirty="0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B5C205CB-CB1C-4CE3-8FA8-B90DD60AC001}"/>
              </a:ext>
            </a:extLst>
          </p:cNvPr>
          <p:cNvGrpSpPr/>
          <p:nvPr/>
        </p:nvGrpSpPr>
        <p:grpSpPr>
          <a:xfrm>
            <a:off x="1480816" y="3078708"/>
            <a:ext cx="9265558" cy="1373742"/>
            <a:chOff x="1480816" y="3078708"/>
            <a:chExt cx="9265558" cy="1373742"/>
          </a:xfrm>
        </p:grpSpPr>
        <p:pic>
          <p:nvPicPr>
            <p:cNvPr id="28" name="Afbeelding 27">
              <a:extLst>
                <a:ext uri="{FF2B5EF4-FFF2-40B4-BE49-F238E27FC236}">
                  <a16:creationId xmlns:a16="http://schemas.microsoft.com/office/drawing/2014/main" id="{4775AED8-AAF2-4389-89F7-3B625240B45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24553" t="65603" r="49809" b="755"/>
            <a:stretch/>
          </p:blipFill>
          <p:spPr>
            <a:xfrm rot="5400000">
              <a:off x="9406897" y="3112973"/>
              <a:ext cx="1366133" cy="1312821"/>
            </a:xfrm>
            <a:prstGeom prst="rect">
              <a:avLst/>
            </a:prstGeom>
          </p:spPr>
        </p:pic>
        <p:pic>
          <p:nvPicPr>
            <p:cNvPr id="27" name="Afbeelding 26">
              <a:extLst>
                <a:ext uri="{FF2B5EF4-FFF2-40B4-BE49-F238E27FC236}">
                  <a16:creationId xmlns:a16="http://schemas.microsoft.com/office/drawing/2014/main" id="{B8AE7061-7FBB-44C2-A84A-397915199E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177" t="67565" r="74654" b="755"/>
            <a:stretch/>
          </p:blipFill>
          <p:spPr>
            <a:xfrm rot="5400000">
              <a:off x="8237342" y="3155050"/>
              <a:ext cx="1341124" cy="1236258"/>
            </a:xfrm>
            <a:prstGeom prst="rect">
              <a:avLst/>
            </a:prstGeom>
          </p:spPr>
        </p:pic>
        <p:pic>
          <p:nvPicPr>
            <p:cNvPr id="26" name="Afbeelding 25">
              <a:extLst>
                <a:ext uri="{FF2B5EF4-FFF2-40B4-BE49-F238E27FC236}">
                  <a16:creationId xmlns:a16="http://schemas.microsoft.com/office/drawing/2014/main" id="{EC0372D5-4702-427D-A002-F40DA5EC7C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74614" t="34483" r="217" b="33837"/>
            <a:stretch/>
          </p:blipFill>
          <p:spPr>
            <a:xfrm rot="5400000">
              <a:off x="7135181" y="3149645"/>
              <a:ext cx="1341121" cy="1236256"/>
            </a:xfrm>
            <a:prstGeom prst="rect">
              <a:avLst/>
            </a:prstGeom>
          </p:spPr>
        </p:pic>
        <p:pic>
          <p:nvPicPr>
            <p:cNvPr id="25" name="Afbeelding 24">
              <a:extLst>
                <a:ext uri="{FF2B5EF4-FFF2-40B4-BE49-F238E27FC236}">
                  <a16:creationId xmlns:a16="http://schemas.microsoft.com/office/drawing/2014/main" id="{700E594C-9621-4C14-B811-B539B203D7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49349" t="34483" r="25482" b="33837"/>
            <a:stretch/>
          </p:blipFill>
          <p:spPr>
            <a:xfrm rot="5400000">
              <a:off x="5981054" y="3140936"/>
              <a:ext cx="1341121" cy="1236256"/>
            </a:xfrm>
            <a:prstGeom prst="rect">
              <a:avLst/>
            </a:prstGeom>
          </p:spPr>
        </p:pic>
        <p:pic>
          <p:nvPicPr>
            <p:cNvPr id="23" name="Afbeelding 22">
              <a:extLst>
                <a:ext uri="{FF2B5EF4-FFF2-40B4-BE49-F238E27FC236}">
                  <a16:creationId xmlns:a16="http://schemas.microsoft.com/office/drawing/2014/main" id="{E2E426FA-6633-4F6B-A2C4-CA67D0C434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24451" t="34483" r="49911" b="33837"/>
            <a:stretch/>
          </p:blipFill>
          <p:spPr>
            <a:xfrm rot="5400000">
              <a:off x="4844046" y="3143647"/>
              <a:ext cx="1366133" cy="1236256"/>
            </a:xfrm>
            <a:prstGeom prst="rect">
              <a:avLst/>
            </a:prstGeom>
          </p:spPr>
        </p:pic>
        <p:pic>
          <p:nvPicPr>
            <p:cNvPr id="22" name="Afbeelding 21">
              <a:extLst>
                <a:ext uri="{FF2B5EF4-FFF2-40B4-BE49-F238E27FC236}">
                  <a16:creationId xmlns:a16="http://schemas.microsoft.com/office/drawing/2014/main" id="{6464A2CB-B039-4BEC-9533-FA44185814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49571" t="1966" r="25635" b="66354"/>
            <a:stretch/>
          </p:blipFill>
          <p:spPr>
            <a:xfrm rot="5400000">
              <a:off x="3706923" y="3148401"/>
              <a:ext cx="1321217" cy="1236256"/>
            </a:xfrm>
            <a:prstGeom prst="rect">
              <a:avLst/>
            </a:prstGeom>
          </p:spPr>
        </p:pic>
        <p:pic>
          <p:nvPicPr>
            <p:cNvPr id="21" name="Afbeelding 20">
              <a:extLst>
                <a:ext uri="{FF2B5EF4-FFF2-40B4-BE49-F238E27FC236}">
                  <a16:creationId xmlns:a16="http://schemas.microsoft.com/office/drawing/2014/main" id="{A82FC78C-3876-4821-8270-43C7952D1A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24747" t="1966" r="50459" b="66354"/>
            <a:stretch/>
          </p:blipFill>
          <p:spPr>
            <a:xfrm rot="5400000">
              <a:off x="2568276" y="3139691"/>
              <a:ext cx="1321217" cy="1236257"/>
            </a:xfrm>
            <a:prstGeom prst="rect">
              <a:avLst/>
            </a:prstGeom>
          </p:spPr>
        </p:pic>
        <p:pic>
          <p:nvPicPr>
            <p:cNvPr id="19" name="Afbeelding 18">
              <a:extLst>
                <a:ext uri="{FF2B5EF4-FFF2-40B4-BE49-F238E27FC236}">
                  <a16:creationId xmlns:a16="http://schemas.microsoft.com/office/drawing/2014/main" id="{8309D388-4562-40BE-8C67-D6D25FBF0C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-164" t="1966" r="75187" b="66354"/>
            <a:stretch/>
          </p:blipFill>
          <p:spPr>
            <a:xfrm rot="5400000">
              <a:off x="1433437" y="3134794"/>
              <a:ext cx="1331015" cy="12362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949417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BB4D7051-4774-4994-9D05-88023469A1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hthoek 5">
            <a:extLst>
              <a:ext uri="{FF2B5EF4-FFF2-40B4-BE49-F238E27FC236}">
                <a16:creationId xmlns:a16="http://schemas.microsoft.com/office/drawing/2014/main" id="{1ECEFCB3-F802-403E-888C-10D66B4E3E59}"/>
              </a:ext>
            </a:extLst>
          </p:cNvPr>
          <p:cNvSpPr/>
          <p:nvPr/>
        </p:nvSpPr>
        <p:spPr>
          <a:xfrm>
            <a:off x="609600" y="228600"/>
            <a:ext cx="10972800" cy="640080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DF7A3253-C6E2-4E7B-8AF0-5DA6576E054D}"/>
              </a:ext>
            </a:extLst>
          </p:cNvPr>
          <p:cNvSpPr txBox="1"/>
          <p:nvPr/>
        </p:nvSpPr>
        <p:spPr>
          <a:xfrm>
            <a:off x="609600" y="228600"/>
            <a:ext cx="1097280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dirty="0"/>
          </a:p>
          <a:p>
            <a:pPr algn="ctr"/>
            <a:r>
              <a:rPr lang="en-US" sz="2800" b="1" dirty="0"/>
              <a:t>Results	</a:t>
            </a:r>
            <a:r>
              <a:rPr lang="en-US" sz="2800" dirty="0"/>
              <a:t>Plasma propagation – TiO2 at 0.1 mbar</a:t>
            </a:r>
          </a:p>
        </p:txBody>
      </p:sp>
      <p:sp>
        <p:nvSpPr>
          <p:cNvPr id="24" name="Tijdelijke aanduiding voor dianummer 2">
            <a:extLst>
              <a:ext uri="{FF2B5EF4-FFF2-40B4-BE49-F238E27FC236}">
                <a16:creationId xmlns:a16="http://schemas.microsoft.com/office/drawing/2014/main" id="{D5853663-5B7B-42B4-AF3B-5B7CD974D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39200" y="6264274"/>
            <a:ext cx="2667000" cy="365125"/>
          </a:xfrm>
        </p:spPr>
        <p:txBody>
          <a:bodyPr/>
          <a:lstStyle/>
          <a:p>
            <a:fld id="{032489BC-7BBF-4B2B-97E4-1B29EDBC2B97}" type="slidenum">
              <a:rPr lang="en-US" b="1" smtClean="0">
                <a:solidFill>
                  <a:schemeClr val="tx1"/>
                </a:solidFill>
              </a:rPr>
              <a:t>23</a:t>
            </a:fld>
            <a:endParaRPr lang="en-US" b="1" dirty="0">
              <a:solidFill>
                <a:schemeClr val="tx1"/>
              </a:solidFill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D6A5D2D5-5AAA-41EC-A50F-C646276D5EA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0786" r="4451"/>
          <a:stretch/>
        </p:blipFill>
        <p:spPr>
          <a:xfrm>
            <a:off x="1438275" y="997933"/>
            <a:ext cx="10067926" cy="27432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B0D0E930-58C2-4A77-B014-1D1462F0EE0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10786" r="4343"/>
          <a:stretch/>
        </p:blipFill>
        <p:spPr>
          <a:xfrm>
            <a:off x="1438274" y="3741133"/>
            <a:ext cx="10080627" cy="2743200"/>
          </a:xfrm>
          <a:prstGeom prst="rect">
            <a:avLst/>
          </a:prstGeom>
        </p:spPr>
      </p:pic>
      <p:sp>
        <p:nvSpPr>
          <p:cNvPr id="13" name="Tekstvak 12">
            <a:extLst>
              <a:ext uri="{FF2B5EF4-FFF2-40B4-BE49-F238E27FC236}">
                <a16:creationId xmlns:a16="http://schemas.microsoft.com/office/drawing/2014/main" id="{5DDE39FB-79C8-4AFF-A46D-CD18C344C449}"/>
              </a:ext>
            </a:extLst>
          </p:cNvPr>
          <p:cNvSpPr txBox="1"/>
          <p:nvPr/>
        </p:nvSpPr>
        <p:spPr>
          <a:xfrm>
            <a:off x="596900" y="997934"/>
            <a:ext cx="993775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r>
              <a:rPr lang="en-US" b="1" dirty="0"/>
              <a:t>Bg O</a:t>
            </a:r>
            <a:r>
              <a:rPr lang="en-US" sz="1400" b="1" dirty="0"/>
              <a:t>2</a:t>
            </a:r>
            <a:endParaRPr lang="en-US" b="1" dirty="0"/>
          </a:p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r>
              <a:rPr lang="en-US" b="1" dirty="0"/>
              <a:t>Bg O</a:t>
            </a:r>
            <a:r>
              <a:rPr lang="en-US" sz="1400" b="1" dirty="0"/>
              <a:t>2</a:t>
            </a:r>
            <a:endParaRPr lang="en-US" b="1" dirty="0"/>
          </a:p>
          <a:p>
            <a:pPr algn="r"/>
            <a:r>
              <a:rPr lang="en-US" b="1" dirty="0"/>
              <a:t>(no neg. velo.)</a:t>
            </a:r>
          </a:p>
          <a:p>
            <a:pPr algn="r"/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518897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BB4D7051-4774-4994-9D05-88023469A1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hthoek 5">
            <a:extLst>
              <a:ext uri="{FF2B5EF4-FFF2-40B4-BE49-F238E27FC236}">
                <a16:creationId xmlns:a16="http://schemas.microsoft.com/office/drawing/2014/main" id="{1ECEFCB3-F802-403E-888C-10D66B4E3E59}"/>
              </a:ext>
            </a:extLst>
          </p:cNvPr>
          <p:cNvSpPr/>
          <p:nvPr/>
        </p:nvSpPr>
        <p:spPr>
          <a:xfrm>
            <a:off x="609600" y="228600"/>
            <a:ext cx="10972800" cy="640080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DF7A3253-C6E2-4E7B-8AF0-5DA6576E054D}"/>
              </a:ext>
            </a:extLst>
          </p:cNvPr>
          <p:cNvSpPr txBox="1"/>
          <p:nvPr/>
        </p:nvSpPr>
        <p:spPr>
          <a:xfrm>
            <a:off x="609600" y="228600"/>
            <a:ext cx="1097280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dirty="0"/>
          </a:p>
          <a:p>
            <a:pPr algn="ctr"/>
            <a:r>
              <a:rPr lang="en-US" sz="2800" b="1" dirty="0"/>
              <a:t>Results	</a:t>
            </a:r>
            <a:r>
              <a:rPr lang="en-US" sz="2800" dirty="0"/>
              <a:t>Plasma propagation – SrTiO3 at 0.02 mbar</a:t>
            </a:r>
          </a:p>
        </p:txBody>
      </p:sp>
      <p:sp>
        <p:nvSpPr>
          <p:cNvPr id="24" name="Tijdelijke aanduiding voor dianummer 2">
            <a:extLst>
              <a:ext uri="{FF2B5EF4-FFF2-40B4-BE49-F238E27FC236}">
                <a16:creationId xmlns:a16="http://schemas.microsoft.com/office/drawing/2014/main" id="{D5853663-5B7B-42B4-AF3B-5B7CD974D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39200" y="6264274"/>
            <a:ext cx="2667000" cy="365125"/>
          </a:xfrm>
        </p:spPr>
        <p:txBody>
          <a:bodyPr/>
          <a:lstStyle/>
          <a:p>
            <a:fld id="{032489BC-7BBF-4B2B-97E4-1B29EDBC2B97}" type="slidenum">
              <a:rPr lang="en-US" b="1" smtClean="0">
                <a:solidFill>
                  <a:schemeClr val="tx1"/>
                </a:solidFill>
              </a:rPr>
              <a:t>24</a:t>
            </a:fld>
            <a:endParaRPr lang="en-US" b="1" dirty="0">
              <a:solidFill>
                <a:schemeClr val="tx1"/>
              </a:solidFill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8A4D182E-5376-4005-96AE-7FD75B2487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573" r="5573"/>
          <a:stretch/>
        </p:blipFill>
        <p:spPr>
          <a:xfrm>
            <a:off x="830009" y="1028819"/>
            <a:ext cx="7035797" cy="18288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E347AA1A-CE6A-45DF-A85F-B57596A41C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5573" r="5573"/>
          <a:stretch/>
        </p:blipFill>
        <p:spPr>
          <a:xfrm>
            <a:off x="830008" y="2857619"/>
            <a:ext cx="7035798" cy="182880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86044359-03FA-43A2-B5AC-D6C43381944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5092" r="5092"/>
          <a:stretch/>
        </p:blipFill>
        <p:spPr>
          <a:xfrm>
            <a:off x="771181" y="4686419"/>
            <a:ext cx="7111998" cy="1828800"/>
          </a:xfrm>
          <a:prstGeom prst="rect">
            <a:avLst/>
          </a:prstGeom>
        </p:spPr>
      </p:pic>
      <p:sp>
        <p:nvSpPr>
          <p:cNvPr id="13" name="Tekstvak 12">
            <a:extLst>
              <a:ext uri="{FF2B5EF4-FFF2-40B4-BE49-F238E27FC236}">
                <a16:creationId xmlns:a16="http://schemas.microsoft.com/office/drawing/2014/main" id="{5DDE39FB-79C8-4AFF-A46D-CD18C344C449}"/>
              </a:ext>
            </a:extLst>
          </p:cNvPr>
          <p:cNvSpPr txBox="1"/>
          <p:nvPr/>
        </p:nvSpPr>
        <p:spPr>
          <a:xfrm>
            <a:off x="383830" y="1028819"/>
            <a:ext cx="774701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r>
              <a:rPr lang="en-US" b="1" dirty="0"/>
              <a:t>Sr</a:t>
            </a:r>
          </a:p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r>
              <a:rPr lang="en-US" b="1" dirty="0"/>
              <a:t>Ti</a:t>
            </a:r>
          </a:p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r>
              <a:rPr lang="en-US" b="1" dirty="0"/>
              <a:t>O</a:t>
            </a:r>
          </a:p>
          <a:p>
            <a:pPr algn="r"/>
            <a:endParaRPr lang="en-US" b="1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09F9903D-3639-4674-B26A-03C64D594E5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682050" y="2229666"/>
            <a:ext cx="3738769" cy="2676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2250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BB4D7051-4774-4994-9D05-88023469A1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hthoek 5">
            <a:extLst>
              <a:ext uri="{FF2B5EF4-FFF2-40B4-BE49-F238E27FC236}">
                <a16:creationId xmlns:a16="http://schemas.microsoft.com/office/drawing/2014/main" id="{1ECEFCB3-F802-403E-888C-10D66B4E3E59}"/>
              </a:ext>
            </a:extLst>
          </p:cNvPr>
          <p:cNvSpPr/>
          <p:nvPr/>
        </p:nvSpPr>
        <p:spPr>
          <a:xfrm>
            <a:off x="609600" y="228600"/>
            <a:ext cx="10972800" cy="640080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DF7A3253-C6E2-4E7B-8AF0-5DA6576E054D}"/>
              </a:ext>
            </a:extLst>
          </p:cNvPr>
          <p:cNvSpPr txBox="1"/>
          <p:nvPr/>
        </p:nvSpPr>
        <p:spPr>
          <a:xfrm>
            <a:off x="609600" y="228600"/>
            <a:ext cx="1097280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dirty="0"/>
          </a:p>
          <a:p>
            <a:pPr algn="ctr"/>
            <a:r>
              <a:rPr lang="en-US" sz="2800" b="1" dirty="0"/>
              <a:t>Results	</a:t>
            </a:r>
            <a:r>
              <a:rPr lang="en-US" sz="2800" dirty="0"/>
              <a:t>Plasma propagation – Li4Ti5O12 at 0.02 mbar</a:t>
            </a:r>
          </a:p>
        </p:txBody>
      </p:sp>
      <p:sp>
        <p:nvSpPr>
          <p:cNvPr id="24" name="Tijdelijke aanduiding voor dianummer 2">
            <a:extLst>
              <a:ext uri="{FF2B5EF4-FFF2-40B4-BE49-F238E27FC236}">
                <a16:creationId xmlns:a16="http://schemas.microsoft.com/office/drawing/2014/main" id="{D5853663-5B7B-42B4-AF3B-5B7CD974D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39200" y="6264274"/>
            <a:ext cx="2667000" cy="365125"/>
          </a:xfrm>
        </p:spPr>
        <p:txBody>
          <a:bodyPr/>
          <a:lstStyle/>
          <a:p>
            <a:fld id="{032489BC-7BBF-4B2B-97E4-1B29EDBC2B97}" type="slidenum">
              <a:rPr lang="en-US" b="1" smtClean="0">
                <a:solidFill>
                  <a:schemeClr val="tx1"/>
                </a:solidFill>
              </a:rPr>
              <a:t>25</a:t>
            </a:fld>
            <a:endParaRPr lang="en-US" b="1" dirty="0">
              <a:solidFill>
                <a:schemeClr val="tx1"/>
              </a:solidFill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8A4D182E-5376-4005-96AE-7FD75B2487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573" r="5573"/>
          <a:stretch/>
        </p:blipFill>
        <p:spPr>
          <a:xfrm>
            <a:off x="830009" y="1028819"/>
            <a:ext cx="7035797" cy="18288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E347AA1A-CE6A-45DF-A85F-B57596A41C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5573" r="5573"/>
          <a:stretch/>
        </p:blipFill>
        <p:spPr>
          <a:xfrm>
            <a:off x="830008" y="2857619"/>
            <a:ext cx="7035798" cy="182880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86044359-03FA-43A2-B5AC-D6C43381944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5092" r="5092"/>
          <a:stretch/>
        </p:blipFill>
        <p:spPr>
          <a:xfrm>
            <a:off x="771181" y="4686419"/>
            <a:ext cx="7111998" cy="1828800"/>
          </a:xfrm>
          <a:prstGeom prst="rect">
            <a:avLst/>
          </a:prstGeom>
        </p:spPr>
      </p:pic>
      <p:sp>
        <p:nvSpPr>
          <p:cNvPr id="13" name="Tekstvak 12">
            <a:extLst>
              <a:ext uri="{FF2B5EF4-FFF2-40B4-BE49-F238E27FC236}">
                <a16:creationId xmlns:a16="http://schemas.microsoft.com/office/drawing/2014/main" id="{5DDE39FB-79C8-4AFF-A46D-CD18C344C449}"/>
              </a:ext>
            </a:extLst>
          </p:cNvPr>
          <p:cNvSpPr txBox="1"/>
          <p:nvPr/>
        </p:nvSpPr>
        <p:spPr>
          <a:xfrm>
            <a:off x="383830" y="1028819"/>
            <a:ext cx="774701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r>
              <a:rPr lang="en-US" b="1" dirty="0"/>
              <a:t>Li</a:t>
            </a:r>
          </a:p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r>
              <a:rPr lang="en-US" b="1" dirty="0"/>
              <a:t>Ti</a:t>
            </a:r>
          </a:p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r>
              <a:rPr lang="en-US" b="1" dirty="0"/>
              <a:t>O</a:t>
            </a:r>
          </a:p>
          <a:p>
            <a:pPr algn="r"/>
            <a:endParaRPr lang="en-US" b="1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09F9903D-3639-4674-B26A-03C64D594E5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7682050" y="2229666"/>
            <a:ext cx="3738769" cy="2676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9813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BB4D7051-4774-4994-9D05-88023469A1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hthoek 5">
            <a:extLst>
              <a:ext uri="{FF2B5EF4-FFF2-40B4-BE49-F238E27FC236}">
                <a16:creationId xmlns:a16="http://schemas.microsoft.com/office/drawing/2014/main" id="{1ECEFCB3-F802-403E-888C-10D66B4E3E59}"/>
              </a:ext>
            </a:extLst>
          </p:cNvPr>
          <p:cNvSpPr/>
          <p:nvPr/>
        </p:nvSpPr>
        <p:spPr>
          <a:xfrm>
            <a:off x="609600" y="228600"/>
            <a:ext cx="10972800" cy="640080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DF7A3253-C6E2-4E7B-8AF0-5DA6576E054D}"/>
              </a:ext>
            </a:extLst>
          </p:cNvPr>
          <p:cNvSpPr txBox="1"/>
          <p:nvPr/>
        </p:nvSpPr>
        <p:spPr>
          <a:xfrm>
            <a:off x="609600" y="228600"/>
            <a:ext cx="1097280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dirty="0"/>
          </a:p>
          <a:p>
            <a:pPr algn="ctr"/>
            <a:r>
              <a:rPr lang="en-US" sz="2800" b="1" dirty="0"/>
              <a:t>Conclusions</a:t>
            </a:r>
          </a:p>
        </p:txBody>
      </p:sp>
      <p:sp>
        <p:nvSpPr>
          <p:cNvPr id="24" name="Tijdelijke aanduiding voor dianummer 2">
            <a:extLst>
              <a:ext uri="{FF2B5EF4-FFF2-40B4-BE49-F238E27FC236}">
                <a16:creationId xmlns:a16="http://schemas.microsoft.com/office/drawing/2014/main" id="{D5853663-5B7B-42B4-AF3B-5B7CD974D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39200" y="6264274"/>
            <a:ext cx="2667000" cy="365125"/>
          </a:xfrm>
        </p:spPr>
        <p:txBody>
          <a:bodyPr/>
          <a:lstStyle/>
          <a:p>
            <a:fld id="{032489BC-7BBF-4B2B-97E4-1B29EDBC2B97}" type="slidenum">
              <a:rPr lang="en-US" b="1" smtClean="0">
                <a:solidFill>
                  <a:schemeClr val="tx1"/>
                </a:solidFill>
              </a:rPr>
              <a:t>26</a:t>
            </a:fld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1" name="Tekstvak 10">
            <a:extLst>
              <a:ext uri="{FF2B5EF4-FFF2-40B4-BE49-F238E27FC236}">
                <a16:creationId xmlns:a16="http://schemas.microsoft.com/office/drawing/2014/main" id="{4F6BA876-1D53-4C0C-8F2C-93244D6233E7}"/>
              </a:ext>
            </a:extLst>
          </p:cNvPr>
          <p:cNvSpPr txBox="1"/>
          <p:nvPr/>
        </p:nvSpPr>
        <p:spPr>
          <a:xfrm>
            <a:off x="609600" y="958453"/>
            <a:ext cx="10972800" cy="507831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endParaRPr lang="en-US" b="1" dirty="0"/>
          </a:p>
          <a:p>
            <a:pPr algn="ctr"/>
            <a:endParaRPr lang="en-US" b="1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/>
              <a:t>The model does not exactly match measurement, but results are in a similar range.</a:t>
            </a:r>
          </a:p>
          <a:p>
            <a:pPr algn="ctr"/>
            <a:endParaRPr lang="en-US" b="1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/>
              <a:t>The model delivers consistent results for different type of materials.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/>
              <a:t>There seems to be an error for particle moving with a negative velocity.</a:t>
            </a:r>
          </a:p>
          <a:p>
            <a:pPr algn="ctr"/>
            <a:endParaRPr lang="en-US" b="1" dirty="0"/>
          </a:p>
          <a:p>
            <a:pPr algn="ctr"/>
            <a:endParaRPr lang="en-US" b="1" dirty="0"/>
          </a:p>
          <a:p>
            <a:pPr algn="ctr"/>
            <a:r>
              <a:rPr lang="en-US" b="1" dirty="0"/>
              <a:t>Improvements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/>
              <a:t>Fully modeled background gas particle kinematics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/>
              <a:t>Support of any target composition, even mixture targets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/>
              <a:t>Conservation of number of particles is ensured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/>
              <a:t>Code is dynamic, self-documenting, and contains no ‘magic’  variables</a:t>
            </a:r>
          </a:p>
          <a:p>
            <a:pPr algn="ctr"/>
            <a:endParaRPr lang="en-US" b="1" dirty="0"/>
          </a:p>
          <a:p>
            <a:pPr algn="ctr"/>
            <a:r>
              <a:rPr lang="en-US" b="1" dirty="0"/>
              <a:t>Features missing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/>
              <a:t>Oxidation of plasma species (although data structure supports it)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/>
              <a:t>2D plume expansion plots</a:t>
            </a:r>
          </a:p>
        </p:txBody>
      </p:sp>
    </p:spTree>
    <p:extLst>
      <p:ext uri="{BB962C8B-B14F-4D97-AF65-F5344CB8AC3E}">
        <p14:creationId xmlns:p14="http://schemas.microsoft.com/office/powerpoint/2010/main" val="29934181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BB4D7051-4774-4994-9D05-88023469A1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hthoek 5">
            <a:extLst>
              <a:ext uri="{FF2B5EF4-FFF2-40B4-BE49-F238E27FC236}">
                <a16:creationId xmlns:a16="http://schemas.microsoft.com/office/drawing/2014/main" id="{1ECEFCB3-F802-403E-888C-10D66B4E3E59}"/>
              </a:ext>
            </a:extLst>
          </p:cNvPr>
          <p:cNvSpPr/>
          <p:nvPr/>
        </p:nvSpPr>
        <p:spPr>
          <a:xfrm>
            <a:off x="609600" y="228600"/>
            <a:ext cx="10972800" cy="640080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DF7A3253-C6E2-4E7B-8AF0-5DA6576E054D}"/>
              </a:ext>
            </a:extLst>
          </p:cNvPr>
          <p:cNvSpPr txBox="1"/>
          <p:nvPr/>
        </p:nvSpPr>
        <p:spPr>
          <a:xfrm>
            <a:off x="609600" y="228600"/>
            <a:ext cx="1097280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dirty="0"/>
          </a:p>
          <a:p>
            <a:pPr algn="ctr"/>
            <a:r>
              <a:rPr lang="en-US" sz="2800" b="1" dirty="0"/>
              <a:t>Suggestions</a:t>
            </a:r>
          </a:p>
        </p:txBody>
      </p:sp>
      <p:sp>
        <p:nvSpPr>
          <p:cNvPr id="24" name="Tijdelijke aanduiding voor dianummer 2">
            <a:extLst>
              <a:ext uri="{FF2B5EF4-FFF2-40B4-BE49-F238E27FC236}">
                <a16:creationId xmlns:a16="http://schemas.microsoft.com/office/drawing/2014/main" id="{D5853663-5B7B-42B4-AF3B-5B7CD974D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39200" y="6264274"/>
            <a:ext cx="2667000" cy="365125"/>
          </a:xfrm>
        </p:spPr>
        <p:txBody>
          <a:bodyPr/>
          <a:lstStyle/>
          <a:p>
            <a:fld id="{032489BC-7BBF-4B2B-97E4-1B29EDBC2B97}" type="slidenum">
              <a:rPr lang="en-US" b="1" smtClean="0">
                <a:solidFill>
                  <a:schemeClr val="tx1"/>
                </a:solidFill>
              </a:rPr>
              <a:t>27</a:t>
            </a:fld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1" name="Tekstvak 10">
            <a:extLst>
              <a:ext uri="{FF2B5EF4-FFF2-40B4-BE49-F238E27FC236}">
                <a16:creationId xmlns:a16="http://schemas.microsoft.com/office/drawing/2014/main" id="{4F6BA876-1D53-4C0C-8F2C-93244D6233E7}"/>
              </a:ext>
            </a:extLst>
          </p:cNvPr>
          <p:cNvSpPr txBox="1"/>
          <p:nvPr/>
        </p:nvSpPr>
        <p:spPr>
          <a:xfrm>
            <a:off x="609600" y="958453"/>
            <a:ext cx="10972800" cy="45243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/>
              <a:t>Introduce a temperature gradient in the background gas based on the substrate temperature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/>
              <a:t>Find approximations for the heat dissipation into target and excitation energy of atoms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/>
              <a:t>Include relation between laser fluence and spot dimensions and the angular distribution of particles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/>
              <a:t>Allow highly kinetic particles to reflect of substrate surface and change direction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/>
              <a:t>Implement MaterialsProject API to get material properties straight from their database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/>
              <a:t>Add as material property which oxides a specific atom can form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b="1" dirty="0"/>
              <a:t>Implement collisions between plasma species !</a:t>
            </a:r>
          </a:p>
        </p:txBody>
      </p:sp>
    </p:spTree>
    <p:extLst>
      <p:ext uri="{BB962C8B-B14F-4D97-AF65-F5344CB8AC3E}">
        <p14:creationId xmlns:p14="http://schemas.microsoft.com/office/powerpoint/2010/main" val="17811773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BB4D7051-4774-4994-9D05-88023469A1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hthoek 5">
            <a:extLst>
              <a:ext uri="{FF2B5EF4-FFF2-40B4-BE49-F238E27FC236}">
                <a16:creationId xmlns:a16="http://schemas.microsoft.com/office/drawing/2014/main" id="{1ECEFCB3-F802-403E-888C-10D66B4E3E59}"/>
              </a:ext>
            </a:extLst>
          </p:cNvPr>
          <p:cNvSpPr/>
          <p:nvPr/>
        </p:nvSpPr>
        <p:spPr>
          <a:xfrm>
            <a:off x="609600" y="228600"/>
            <a:ext cx="10972800" cy="640080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DF7A3253-C6E2-4E7B-8AF0-5DA6576E054D}"/>
              </a:ext>
            </a:extLst>
          </p:cNvPr>
          <p:cNvSpPr txBox="1"/>
          <p:nvPr/>
        </p:nvSpPr>
        <p:spPr>
          <a:xfrm>
            <a:off x="609600" y="228600"/>
            <a:ext cx="1097280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dirty="0"/>
          </a:p>
          <a:p>
            <a:pPr algn="ctr"/>
            <a:r>
              <a:rPr lang="en-US" sz="2800" b="1" dirty="0"/>
              <a:t>Proposal for collisions between all particles model</a:t>
            </a:r>
          </a:p>
        </p:txBody>
      </p:sp>
      <p:sp>
        <p:nvSpPr>
          <p:cNvPr id="24" name="Tijdelijke aanduiding voor dianummer 2">
            <a:extLst>
              <a:ext uri="{FF2B5EF4-FFF2-40B4-BE49-F238E27FC236}">
                <a16:creationId xmlns:a16="http://schemas.microsoft.com/office/drawing/2014/main" id="{D5853663-5B7B-42B4-AF3B-5B7CD974D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39200" y="6264274"/>
            <a:ext cx="2667000" cy="365125"/>
          </a:xfrm>
        </p:spPr>
        <p:txBody>
          <a:bodyPr/>
          <a:lstStyle/>
          <a:p>
            <a:fld id="{032489BC-7BBF-4B2B-97E4-1B29EDBC2B97}" type="slidenum">
              <a:rPr lang="en-US" b="1" smtClean="0">
                <a:solidFill>
                  <a:schemeClr val="tx1"/>
                </a:solidFill>
              </a:rPr>
              <a:t>28</a:t>
            </a:fld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1" name="Tekstvak 10">
            <a:extLst>
              <a:ext uri="{FF2B5EF4-FFF2-40B4-BE49-F238E27FC236}">
                <a16:creationId xmlns:a16="http://schemas.microsoft.com/office/drawing/2014/main" id="{4F6BA876-1D53-4C0C-8F2C-93244D6233E7}"/>
              </a:ext>
            </a:extLst>
          </p:cNvPr>
          <p:cNvSpPr txBox="1"/>
          <p:nvPr/>
        </p:nvSpPr>
        <p:spPr>
          <a:xfrm>
            <a:off x="1020726" y="958453"/>
            <a:ext cx="10164725" cy="569386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Loop through particle speeds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Loop through particle directions (towards substrate or towards target)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/>
              <a:t>Loop through plasma species (and additional oxidized species)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en-US" dirty="0"/>
              <a:t>Loop through filled radial bins</a:t>
            </a:r>
          </a:p>
          <a:p>
            <a:pPr marL="2171700" lvl="4" indent="-342900">
              <a:buFont typeface="Arial" panose="020B0604020202020204" pitchFamily="34" charset="0"/>
              <a:buChar char="•"/>
            </a:pPr>
            <a:r>
              <a:rPr lang="en-US" dirty="0"/>
              <a:t>Calculate projected path the particle would travel without collisions</a:t>
            </a:r>
          </a:p>
          <a:p>
            <a:pPr marL="2171700" lvl="4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2171700" lvl="4" indent="-342900">
              <a:buFont typeface="Arial" panose="020B0604020202020204" pitchFamily="34" charset="0"/>
              <a:buChar char="•"/>
            </a:pPr>
            <a:r>
              <a:rPr lang="en-US" dirty="0"/>
              <a:t>Calculate the number of collisions with every species and for all radial bins in the projected path (for all slower moving particles) simultaneously using matrix calculations</a:t>
            </a:r>
          </a:p>
          <a:p>
            <a:pPr marL="2171700" lvl="4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2171700" lvl="4" indent="-342900">
              <a:buFont typeface="Arial" panose="020B0604020202020204" pitchFamily="34" charset="0"/>
              <a:buChar char="•"/>
            </a:pPr>
            <a:r>
              <a:rPr lang="en-US" dirty="0"/>
              <a:t>Calculate new velocities and positions after collision</a:t>
            </a:r>
          </a:p>
          <a:p>
            <a:pPr marL="2171700" lvl="4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Limit number of collisions by the total number of particles available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Remove particles from velocity and position before collision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Update all non-collided particle positions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Add back the collided particles to their new velocity and position after collision</a:t>
            </a:r>
          </a:p>
          <a:p>
            <a:pPr marL="342900" indent="-342900">
              <a:buFont typeface="+mj-lt"/>
              <a:buAutoNum type="arabicPeriod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1713922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BB4D7051-4774-4994-9D05-88023469A1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hthoek 5">
            <a:extLst>
              <a:ext uri="{FF2B5EF4-FFF2-40B4-BE49-F238E27FC236}">
                <a16:creationId xmlns:a16="http://schemas.microsoft.com/office/drawing/2014/main" id="{1ECEFCB3-F802-403E-888C-10D66B4E3E59}"/>
              </a:ext>
            </a:extLst>
          </p:cNvPr>
          <p:cNvSpPr/>
          <p:nvPr/>
        </p:nvSpPr>
        <p:spPr>
          <a:xfrm>
            <a:off x="609600" y="228600"/>
            <a:ext cx="10972800" cy="640080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DF7A3253-C6E2-4E7B-8AF0-5DA6576E054D}"/>
              </a:ext>
            </a:extLst>
          </p:cNvPr>
          <p:cNvSpPr txBox="1"/>
          <p:nvPr/>
        </p:nvSpPr>
        <p:spPr>
          <a:xfrm>
            <a:off x="609600" y="228600"/>
            <a:ext cx="1097280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dirty="0"/>
          </a:p>
          <a:p>
            <a:pPr algn="ctr"/>
            <a:r>
              <a:rPr lang="en-US" sz="2800" b="1" dirty="0"/>
              <a:t>Results	</a:t>
            </a:r>
            <a:r>
              <a:rPr lang="en-US" sz="2800" dirty="0"/>
              <a:t>Plasma propagation – TiO2 at 0.02 mbar (log)</a:t>
            </a:r>
          </a:p>
        </p:txBody>
      </p:sp>
      <p:sp>
        <p:nvSpPr>
          <p:cNvPr id="24" name="Tijdelijke aanduiding voor dianummer 2">
            <a:extLst>
              <a:ext uri="{FF2B5EF4-FFF2-40B4-BE49-F238E27FC236}">
                <a16:creationId xmlns:a16="http://schemas.microsoft.com/office/drawing/2014/main" id="{D5853663-5B7B-42B4-AF3B-5B7CD974D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39200" y="6264274"/>
            <a:ext cx="2667000" cy="365125"/>
          </a:xfrm>
        </p:spPr>
        <p:txBody>
          <a:bodyPr/>
          <a:lstStyle/>
          <a:p>
            <a:fld id="{032489BC-7BBF-4B2B-97E4-1B29EDBC2B97}" type="slidenum">
              <a:rPr lang="en-US" b="1" smtClean="0">
                <a:solidFill>
                  <a:schemeClr val="tx1"/>
                </a:solidFill>
              </a:rPr>
              <a:t>29</a:t>
            </a:fld>
            <a:endParaRPr lang="en-US" b="1" dirty="0">
              <a:solidFill>
                <a:schemeClr val="tx1"/>
              </a:solidFill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8A4D182E-5376-4005-96AE-7FD75B2487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573" r="5573"/>
          <a:stretch/>
        </p:blipFill>
        <p:spPr>
          <a:xfrm>
            <a:off x="1365226" y="1017528"/>
            <a:ext cx="7035797" cy="18288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E347AA1A-CE6A-45DF-A85F-B57596A41C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5573" r="5573"/>
          <a:stretch/>
        </p:blipFill>
        <p:spPr>
          <a:xfrm>
            <a:off x="1365225" y="2786165"/>
            <a:ext cx="7035798" cy="182880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86044359-03FA-43A2-B5AC-D6C43381944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5092" r="5092"/>
          <a:stretch/>
        </p:blipFill>
        <p:spPr>
          <a:xfrm>
            <a:off x="1327125" y="4626638"/>
            <a:ext cx="7111998" cy="1828800"/>
          </a:xfrm>
          <a:prstGeom prst="rect">
            <a:avLst/>
          </a:prstGeom>
        </p:spPr>
      </p:pic>
      <p:sp>
        <p:nvSpPr>
          <p:cNvPr id="13" name="Tekstvak 12">
            <a:extLst>
              <a:ext uri="{FF2B5EF4-FFF2-40B4-BE49-F238E27FC236}">
                <a16:creationId xmlns:a16="http://schemas.microsoft.com/office/drawing/2014/main" id="{5DDE39FB-79C8-4AFF-A46D-CD18C344C449}"/>
              </a:ext>
            </a:extLst>
          </p:cNvPr>
          <p:cNvSpPr txBox="1"/>
          <p:nvPr/>
        </p:nvSpPr>
        <p:spPr>
          <a:xfrm>
            <a:off x="777878" y="1017528"/>
            <a:ext cx="774701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r>
              <a:rPr lang="en-US" b="1" dirty="0"/>
              <a:t>Ti</a:t>
            </a:r>
          </a:p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r>
              <a:rPr lang="en-US" b="1" dirty="0"/>
              <a:t>O</a:t>
            </a:r>
          </a:p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r>
              <a:rPr lang="en-US" b="1" dirty="0"/>
              <a:t>Bg O</a:t>
            </a:r>
            <a:r>
              <a:rPr lang="en-US" sz="1400" b="1" dirty="0"/>
              <a:t>2</a:t>
            </a:r>
            <a:endParaRPr lang="en-US" b="1" dirty="0"/>
          </a:p>
          <a:p>
            <a:pPr algn="r"/>
            <a:endParaRPr lang="en-US" b="1" dirty="0"/>
          </a:p>
        </p:txBody>
      </p:sp>
      <p:pic>
        <p:nvPicPr>
          <p:cNvPr id="14" name="Afbeelding 13">
            <a:extLst>
              <a:ext uri="{FF2B5EF4-FFF2-40B4-BE49-F238E27FC236}">
                <a16:creationId xmlns:a16="http://schemas.microsoft.com/office/drawing/2014/main" id="{E38A3B51-CB03-4084-8AE7-309FFF29C41F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48281" r="75314" b="1543"/>
          <a:stretch/>
        </p:blipFill>
        <p:spPr>
          <a:xfrm rot="5400000">
            <a:off x="9034678" y="3728773"/>
            <a:ext cx="1300317" cy="1364227"/>
          </a:xfrm>
          <a:prstGeom prst="rect">
            <a:avLst/>
          </a:prstGeom>
        </p:spPr>
      </p:pic>
      <p:pic>
        <p:nvPicPr>
          <p:cNvPr id="18" name="Afbeelding 17">
            <a:extLst>
              <a:ext uri="{FF2B5EF4-FFF2-40B4-BE49-F238E27FC236}">
                <a16:creationId xmlns:a16="http://schemas.microsoft.com/office/drawing/2014/main" id="{8951AF2A-4998-405F-92C6-02E1F6FE56A0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49096" r="25637" b="50612"/>
          <a:stretch/>
        </p:blipFill>
        <p:spPr>
          <a:xfrm rot="5400000">
            <a:off x="9044846" y="2473835"/>
            <a:ext cx="1330904" cy="1342799"/>
          </a:xfrm>
          <a:prstGeom prst="rect">
            <a:avLst/>
          </a:prstGeom>
        </p:spPr>
      </p:pic>
      <p:pic>
        <p:nvPicPr>
          <p:cNvPr id="19" name="Afbeelding 18">
            <a:extLst>
              <a:ext uri="{FF2B5EF4-FFF2-40B4-BE49-F238E27FC236}">
                <a16:creationId xmlns:a16="http://schemas.microsoft.com/office/drawing/2014/main" id="{9A53DACD-6314-4B85-85E5-817BF82E8055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4826" r="50686" b="50358"/>
          <a:stretch/>
        </p:blipFill>
        <p:spPr>
          <a:xfrm rot="5400000">
            <a:off x="9068785" y="1157260"/>
            <a:ext cx="1289926" cy="1349699"/>
          </a:xfrm>
          <a:prstGeom prst="rect">
            <a:avLst/>
          </a:prstGeom>
        </p:spPr>
      </p:pic>
      <p:pic>
        <p:nvPicPr>
          <p:cNvPr id="20" name="Afbeelding 19">
            <a:extLst>
              <a:ext uri="{FF2B5EF4-FFF2-40B4-BE49-F238E27FC236}">
                <a16:creationId xmlns:a16="http://schemas.microsoft.com/office/drawing/2014/main" id="{79D67BAD-8514-4062-B519-023752938F64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49096" t="48928" r="26181" b="2432"/>
          <a:stretch/>
        </p:blipFill>
        <p:spPr>
          <a:xfrm rot="5400000">
            <a:off x="9035909" y="5049133"/>
            <a:ext cx="1302275" cy="1322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6436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BB4D7051-4774-4994-9D05-88023469A1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hthoek 5">
            <a:extLst>
              <a:ext uri="{FF2B5EF4-FFF2-40B4-BE49-F238E27FC236}">
                <a16:creationId xmlns:a16="http://schemas.microsoft.com/office/drawing/2014/main" id="{1ECEFCB3-F802-403E-888C-10D66B4E3E59}"/>
              </a:ext>
            </a:extLst>
          </p:cNvPr>
          <p:cNvSpPr/>
          <p:nvPr/>
        </p:nvSpPr>
        <p:spPr>
          <a:xfrm>
            <a:off x="609600" y="228600"/>
            <a:ext cx="10972800" cy="640080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DF7A3253-C6E2-4E7B-8AF0-5DA6576E054D}"/>
              </a:ext>
            </a:extLst>
          </p:cNvPr>
          <p:cNvSpPr txBox="1"/>
          <p:nvPr/>
        </p:nvSpPr>
        <p:spPr>
          <a:xfrm>
            <a:off x="609600" y="228600"/>
            <a:ext cx="1097280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dirty="0"/>
          </a:p>
          <a:p>
            <a:pPr algn="ctr"/>
            <a:r>
              <a:rPr lang="en-US" sz="2800" b="1" dirty="0"/>
              <a:t>Model description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133A8CE7-9E91-4063-8A9C-5B8B8DDB9765}"/>
              </a:ext>
            </a:extLst>
          </p:cNvPr>
          <p:cNvSpPr txBox="1"/>
          <p:nvPr/>
        </p:nvSpPr>
        <p:spPr>
          <a:xfrm>
            <a:off x="1066800" y="1257419"/>
            <a:ext cx="5029200" cy="45243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Divide space into computational bins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Determine the number of ablated particles per laser pulse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2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Calculate the initial velocity of particles immediately after ablation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2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Determine the number of background gas particles based on the deposition pressure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2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Collect the plasma and background particles into their designated computational bin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2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Perform a 1D collision calculation problem for every angle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2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Combine 1D results to achieve a 2D propagation model</a:t>
            </a:r>
          </a:p>
        </p:txBody>
      </p:sp>
      <p:pic>
        <p:nvPicPr>
          <p:cNvPr id="8" name="Picture 1">
            <a:extLst>
              <a:ext uri="{FF2B5EF4-FFF2-40B4-BE49-F238E27FC236}">
                <a16:creationId xmlns:a16="http://schemas.microsoft.com/office/drawing/2014/main" id="{547A84F5-F23B-444D-8E8F-4166572EECE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312901" y="1257419"/>
            <a:ext cx="5052598" cy="3416320"/>
          </a:xfrm>
          <a:prstGeom prst="rect">
            <a:avLst/>
          </a:prstGeom>
        </p:spPr>
      </p:pic>
      <p:cxnSp>
        <p:nvCxnSpPr>
          <p:cNvPr id="4" name="Rechte verbindingslijn met pijl 3">
            <a:extLst>
              <a:ext uri="{FF2B5EF4-FFF2-40B4-BE49-F238E27FC236}">
                <a16:creationId xmlns:a16="http://schemas.microsoft.com/office/drawing/2014/main" id="{E606E0B6-0A85-4D66-8ADD-3397D36F5628}"/>
              </a:ext>
            </a:extLst>
          </p:cNvPr>
          <p:cNvCxnSpPr>
            <a:cxnSpLocks/>
          </p:cNvCxnSpPr>
          <p:nvPr/>
        </p:nvCxnSpPr>
        <p:spPr>
          <a:xfrm flipH="1">
            <a:off x="8917574" y="4105275"/>
            <a:ext cx="216902" cy="128212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echte verbindingslijn met pijl 8">
            <a:extLst>
              <a:ext uri="{FF2B5EF4-FFF2-40B4-BE49-F238E27FC236}">
                <a16:creationId xmlns:a16="http://schemas.microsoft.com/office/drawing/2014/main" id="{9D37F899-6E23-43FF-8345-04AB353ECB64}"/>
              </a:ext>
            </a:extLst>
          </p:cNvPr>
          <p:cNvCxnSpPr>
            <a:cxnSpLocks/>
          </p:cNvCxnSpPr>
          <p:nvPr/>
        </p:nvCxnSpPr>
        <p:spPr>
          <a:xfrm>
            <a:off x="9134475" y="4105275"/>
            <a:ext cx="314325" cy="133046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chte verbindingslijn met pijl 9">
            <a:extLst>
              <a:ext uri="{FF2B5EF4-FFF2-40B4-BE49-F238E27FC236}">
                <a16:creationId xmlns:a16="http://schemas.microsoft.com/office/drawing/2014/main" id="{DBE604E6-7A0C-4B54-B60F-E99191F994C9}"/>
              </a:ext>
            </a:extLst>
          </p:cNvPr>
          <p:cNvCxnSpPr>
            <a:cxnSpLocks/>
          </p:cNvCxnSpPr>
          <p:nvPr/>
        </p:nvCxnSpPr>
        <p:spPr>
          <a:xfrm>
            <a:off x="9134475" y="4105275"/>
            <a:ext cx="857250" cy="105352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kstvak 17">
            <a:extLst>
              <a:ext uri="{FF2B5EF4-FFF2-40B4-BE49-F238E27FC236}">
                <a16:creationId xmlns:a16="http://schemas.microsoft.com/office/drawing/2014/main" id="{DC1662D6-09F7-4BF6-82D9-10A033080613}"/>
              </a:ext>
            </a:extLst>
          </p:cNvPr>
          <p:cNvSpPr txBox="1"/>
          <p:nvPr/>
        </p:nvSpPr>
        <p:spPr>
          <a:xfrm>
            <a:off x="8222250" y="5345906"/>
            <a:ext cx="8572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Particle</a:t>
            </a:r>
          </a:p>
          <a:p>
            <a:pPr algn="ctr"/>
            <a:r>
              <a:rPr lang="en-US" sz="1600" dirty="0"/>
              <a:t>type</a:t>
            </a:r>
          </a:p>
        </p:txBody>
      </p:sp>
      <p:sp>
        <p:nvSpPr>
          <p:cNvPr id="19" name="Tekstvak 18">
            <a:extLst>
              <a:ext uri="{FF2B5EF4-FFF2-40B4-BE49-F238E27FC236}">
                <a16:creationId xmlns:a16="http://schemas.microsoft.com/office/drawing/2014/main" id="{6616B143-3569-46AE-A70F-0B285B7918F3}"/>
              </a:ext>
            </a:extLst>
          </p:cNvPr>
          <p:cNvSpPr txBox="1"/>
          <p:nvPr/>
        </p:nvSpPr>
        <p:spPr>
          <a:xfrm>
            <a:off x="9134475" y="5387399"/>
            <a:ext cx="8572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Velocity</a:t>
            </a:r>
          </a:p>
        </p:txBody>
      </p:sp>
      <p:sp>
        <p:nvSpPr>
          <p:cNvPr id="22" name="Tekstvak 21">
            <a:extLst>
              <a:ext uri="{FF2B5EF4-FFF2-40B4-BE49-F238E27FC236}">
                <a16:creationId xmlns:a16="http://schemas.microsoft.com/office/drawing/2014/main" id="{958F4D65-5763-4377-9B37-4E388E938E83}"/>
              </a:ext>
            </a:extLst>
          </p:cNvPr>
          <p:cNvSpPr txBox="1"/>
          <p:nvPr/>
        </p:nvSpPr>
        <p:spPr>
          <a:xfrm>
            <a:off x="9958387" y="5053518"/>
            <a:ext cx="11144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Number of collisions</a:t>
            </a:r>
          </a:p>
        </p:txBody>
      </p:sp>
      <p:sp>
        <p:nvSpPr>
          <p:cNvPr id="24" name="Tijdelijke aanduiding voor dianummer 2">
            <a:extLst>
              <a:ext uri="{FF2B5EF4-FFF2-40B4-BE49-F238E27FC236}">
                <a16:creationId xmlns:a16="http://schemas.microsoft.com/office/drawing/2014/main" id="{D5853663-5B7B-42B4-AF3B-5B7CD974D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39200" y="6264274"/>
            <a:ext cx="2667000" cy="365125"/>
          </a:xfrm>
        </p:spPr>
        <p:txBody>
          <a:bodyPr/>
          <a:lstStyle/>
          <a:p>
            <a:fld id="{032489BC-7BBF-4B2B-97E4-1B29EDBC2B97}" type="slidenum">
              <a:rPr lang="en-US" b="1" smtClean="0">
                <a:solidFill>
                  <a:schemeClr val="tx1"/>
                </a:solidFill>
              </a:rPr>
              <a:t>3</a:t>
            </a:fld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88366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BB4D7051-4774-4994-9D05-88023469A1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hthoek 5">
            <a:extLst>
              <a:ext uri="{FF2B5EF4-FFF2-40B4-BE49-F238E27FC236}">
                <a16:creationId xmlns:a16="http://schemas.microsoft.com/office/drawing/2014/main" id="{1ECEFCB3-F802-403E-888C-10D66B4E3E59}"/>
              </a:ext>
            </a:extLst>
          </p:cNvPr>
          <p:cNvSpPr/>
          <p:nvPr/>
        </p:nvSpPr>
        <p:spPr>
          <a:xfrm>
            <a:off x="609600" y="228600"/>
            <a:ext cx="10972800" cy="640080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DF7A3253-C6E2-4E7B-8AF0-5DA6576E054D}"/>
              </a:ext>
            </a:extLst>
          </p:cNvPr>
          <p:cNvSpPr txBox="1"/>
          <p:nvPr/>
        </p:nvSpPr>
        <p:spPr>
          <a:xfrm>
            <a:off x="609600" y="228600"/>
            <a:ext cx="1097280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dirty="0"/>
          </a:p>
          <a:p>
            <a:pPr algn="ctr"/>
            <a:r>
              <a:rPr lang="en-US" sz="2800" b="1" dirty="0"/>
              <a:t>Results	</a:t>
            </a:r>
            <a:r>
              <a:rPr lang="en-US" sz="2800" dirty="0"/>
              <a:t>Plasma propagation – SrTiO3 at 0.1 mbar</a:t>
            </a:r>
          </a:p>
        </p:txBody>
      </p:sp>
      <p:sp>
        <p:nvSpPr>
          <p:cNvPr id="24" name="Tijdelijke aanduiding voor dianummer 2">
            <a:extLst>
              <a:ext uri="{FF2B5EF4-FFF2-40B4-BE49-F238E27FC236}">
                <a16:creationId xmlns:a16="http://schemas.microsoft.com/office/drawing/2014/main" id="{D5853663-5B7B-42B4-AF3B-5B7CD974D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39200" y="6264274"/>
            <a:ext cx="2667000" cy="365125"/>
          </a:xfrm>
        </p:spPr>
        <p:txBody>
          <a:bodyPr/>
          <a:lstStyle/>
          <a:p>
            <a:fld id="{032489BC-7BBF-4B2B-97E4-1B29EDBC2B97}" type="slidenum">
              <a:rPr lang="en-US" b="1" smtClean="0">
                <a:solidFill>
                  <a:schemeClr val="tx1"/>
                </a:solidFill>
              </a:rPr>
              <a:t>30</a:t>
            </a:fld>
            <a:endParaRPr lang="en-US" b="1" dirty="0">
              <a:solidFill>
                <a:schemeClr val="tx1"/>
              </a:solidFill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8A4D182E-5376-4005-96AE-7FD75B2487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573" r="5573"/>
          <a:stretch/>
        </p:blipFill>
        <p:spPr>
          <a:xfrm>
            <a:off x="830009" y="1028819"/>
            <a:ext cx="7035797" cy="18288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E347AA1A-CE6A-45DF-A85F-B57596A41C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5573" r="5573"/>
          <a:stretch/>
        </p:blipFill>
        <p:spPr>
          <a:xfrm>
            <a:off x="830008" y="2857619"/>
            <a:ext cx="7035798" cy="182880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86044359-03FA-43A2-B5AC-D6C43381944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5092" r="5092"/>
          <a:stretch/>
        </p:blipFill>
        <p:spPr>
          <a:xfrm>
            <a:off x="771181" y="4686419"/>
            <a:ext cx="7111998" cy="1828800"/>
          </a:xfrm>
          <a:prstGeom prst="rect">
            <a:avLst/>
          </a:prstGeom>
        </p:spPr>
      </p:pic>
      <p:sp>
        <p:nvSpPr>
          <p:cNvPr id="13" name="Tekstvak 12">
            <a:extLst>
              <a:ext uri="{FF2B5EF4-FFF2-40B4-BE49-F238E27FC236}">
                <a16:creationId xmlns:a16="http://schemas.microsoft.com/office/drawing/2014/main" id="{5DDE39FB-79C8-4AFF-A46D-CD18C344C449}"/>
              </a:ext>
            </a:extLst>
          </p:cNvPr>
          <p:cNvSpPr txBox="1"/>
          <p:nvPr/>
        </p:nvSpPr>
        <p:spPr>
          <a:xfrm>
            <a:off x="383830" y="1028819"/>
            <a:ext cx="774701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r>
              <a:rPr lang="en-US" b="1" dirty="0"/>
              <a:t>Sr</a:t>
            </a:r>
          </a:p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r>
              <a:rPr lang="en-US" b="1" dirty="0"/>
              <a:t>Ti</a:t>
            </a:r>
          </a:p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r>
              <a:rPr lang="en-US" b="1" dirty="0"/>
              <a:t>O</a:t>
            </a:r>
          </a:p>
          <a:p>
            <a:pPr algn="r"/>
            <a:endParaRPr lang="en-US" b="1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09F9903D-3639-4674-B26A-03C64D594E5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682050" y="2229666"/>
            <a:ext cx="3738769" cy="2676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1351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BB4D7051-4774-4994-9D05-88023469A1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hthoek 5">
            <a:extLst>
              <a:ext uri="{FF2B5EF4-FFF2-40B4-BE49-F238E27FC236}">
                <a16:creationId xmlns:a16="http://schemas.microsoft.com/office/drawing/2014/main" id="{1ECEFCB3-F802-403E-888C-10D66B4E3E59}"/>
              </a:ext>
            </a:extLst>
          </p:cNvPr>
          <p:cNvSpPr/>
          <p:nvPr/>
        </p:nvSpPr>
        <p:spPr>
          <a:xfrm>
            <a:off x="609600" y="228600"/>
            <a:ext cx="10972800" cy="640080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DF7A3253-C6E2-4E7B-8AF0-5DA6576E054D}"/>
              </a:ext>
            </a:extLst>
          </p:cNvPr>
          <p:cNvSpPr txBox="1"/>
          <p:nvPr/>
        </p:nvSpPr>
        <p:spPr>
          <a:xfrm>
            <a:off x="609600" y="228600"/>
            <a:ext cx="1097280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dirty="0"/>
          </a:p>
          <a:p>
            <a:pPr algn="ctr"/>
            <a:r>
              <a:rPr lang="en-US" sz="2800" b="1" dirty="0"/>
              <a:t>Results	</a:t>
            </a:r>
            <a:r>
              <a:rPr lang="en-US" sz="2800" dirty="0"/>
              <a:t>Plasma propagation – SrTiO3 at 0.1 mbar</a:t>
            </a:r>
          </a:p>
        </p:txBody>
      </p:sp>
      <p:sp>
        <p:nvSpPr>
          <p:cNvPr id="24" name="Tijdelijke aanduiding voor dianummer 2">
            <a:extLst>
              <a:ext uri="{FF2B5EF4-FFF2-40B4-BE49-F238E27FC236}">
                <a16:creationId xmlns:a16="http://schemas.microsoft.com/office/drawing/2014/main" id="{D5853663-5B7B-42B4-AF3B-5B7CD974D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39200" y="6264274"/>
            <a:ext cx="2667000" cy="365125"/>
          </a:xfrm>
        </p:spPr>
        <p:txBody>
          <a:bodyPr/>
          <a:lstStyle/>
          <a:p>
            <a:fld id="{032489BC-7BBF-4B2B-97E4-1B29EDBC2B97}" type="slidenum">
              <a:rPr lang="en-US" b="1" smtClean="0">
                <a:solidFill>
                  <a:schemeClr val="tx1"/>
                </a:solidFill>
              </a:rPr>
              <a:t>31</a:t>
            </a:fld>
            <a:endParaRPr lang="en-US" b="1" dirty="0">
              <a:solidFill>
                <a:schemeClr val="tx1"/>
              </a:solidFill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8A4D182E-5376-4005-96AE-7FD75B2487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573" r="5573"/>
          <a:stretch/>
        </p:blipFill>
        <p:spPr>
          <a:xfrm>
            <a:off x="830009" y="1028819"/>
            <a:ext cx="7035797" cy="18288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E347AA1A-CE6A-45DF-A85F-B57596A41C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5573" r="5573"/>
          <a:stretch/>
        </p:blipFill>
        <p:spPr>
          <a:xfrm>
            <a:off x="830008" y="2857619"/>
            <a:ext cx="7035798" cy="182880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86044359-03FA-43A2-B5AC-D6C43381944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5092" r="5092"/>
          <a:stretch/>
        </p:blipFill>
        <p:spPr>
          <a:xfrm>
            <a:off x="771181" y="4686419"/>
            <a:ext cx="7111998" cy="1828800"/>
          </a:xfrm>
          <a:prstGeom prst="rect">
            <a:avLst/>
          </a:prstGeom>
        </p:spPr>
      </p:pic>
      <p:sp>
        <p:nvSpPr>
          <p:cNvPr id="13" name="Tekstvak 12">
            <a:extLst>
              <a:ext uri="{FF2B5EF4-FFF2-40B4-BE49-F238E27FC236}">
                <a16:creationId xmlns:a16="http://schemas.microsoft.com/office/drawing/2014/main" id="{5DDE39FB-79C8-4AFF-A46D-CD18C344C449}"/>
              </a:ext>
            </a:extLst>
          </p:cNvPr>
          <p:cNvSpPr txBox="1"/>
          <p:nvPr/>
        </p:nvSpPr>
        <p:spPr>
          <a:xfrm>
            <a:off x="383830" y="1028819"/>
            <a:ext cx="774701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r>
              <a:rPr lang="en-US" b="1" dirty="0"/>
              <a:t>Sr</a:t>
            </a:r>
          </a:p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r>
              <a:rPr lang="en-US" b="1" dirty="0"/>
              <a:t>Ti</a:t>
            </a:r>
          </a:p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r>
              <a:rPr lang="en-US" b="1" dirty="0"/>
              <a:t>O</a:t>
            </a:r>
          </a:p>
          <a:p>
            <a:pPr algn="r"/>
            <a:endParaRPr lang="en-US" b="1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09F9903D-3639-4674-B26A-03C64D594E5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682050" y="2229666"/>
            <a:ext cx="3738769" cy="2676619"/>
          </a:xfrm>
          <a:prstGeom prst="rect">
            <a:avLst/>
          </a:prstGeom>
        </p:spPr>
      </p:pic>
      <p:sp>
        <p:nvSpPr>
          <p:cNvPr id="3" name="Tekstvak 2">
            <a:extLst>
              <a:ext uri="{FF2B5EF4-FFF2-40B4-BE49-F238E27FC236}">
                <a16:creationId xmlns:a16="http://schemas.microsoft.com/office/drawing/2014/main" id="{39032414-2E47-4E57-8E87-2324F5C17339}"/>
              </a:ext>
            </a:extLst>
          </p:cNvPr>
          <p:cNvSpPr txBox="1"/>
          <p:nvPr/>
        </p:nvSpPr>
        <p:spPr>
          <a:xfrm>
            <a:off x="8045245" y="1389221"/>
            <a:ext cx="3127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No negative velocities allowed</a:t>
            </a:r>
          </a:p>
        </p:txBody>
      </p:sp>
    </p:spTree>
    <p:extLst>
      <p:ext uri="{BB962C8B-B14F-4D97-AF65-F5344CB8AC3E}">
        <p14:creationId xmlns:p14="http://schemas.microsoft.com/office/powerpoint/2010/main" val="16160276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BB4D7051-4774-4994-9D05-88023469A1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hthoek 5">
            <a:extLst>
              <a:ext uri="{FF2B5EF4-FFF2-40B4-BE49-F238E27FC236}">
                <a16:creationId xmlns:a16="http://schemas.microsoft.com/office/drawing/2014/main" id="{1ECEFCB3-F802-403E-888C-10D66B4E3E59}"/>
              </a:ext>
            </a:extLst>
          </p:cNvPr>
          <p:cNvSpPr/>
          <p:nvPr/>
        </p:nvSpPr>
        <p:spPr>
          <a:xfrm>
            <a:off x="609600" y="228600"/>
            <a:ext cx="10972800" cy="640080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DF7A3253-C6E2-4E7B-8AF0-5DA6576E054D}"/>
              </a:ext>
            </a:extLst>
          </p:cNvPr>
          <p:cNvSpPr txBox="1"/>
          <p:nvPr/>
        </p:nvSpPr>
        <p:spPr>
          <a:xfrm>
            <a:off x="609600" y="228600"/>
            <a:ext cx="1097280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dirty="0"/>
          </a:p>
          <a:p>
            <a:pPr algn="ctr"/>
            <a:r>
              <a:rPr lang="en-US" sz="2800" b="1" dirty="0"/>
              <a:t>Results	</a:t>
            </a:r>
            <a:r>
              <a:rPr lang="en-US" sz="2800" dirty="0"/>
              <a:t>Plasma propagation – Li4Ti5O12 at 0.1 mbar</a:t>
            </a:r>
          </a:p>
        </p:txBody>
      </p:sp>
      <p:sp>
        <p:nvSpPr>
          <p:cNvPr id="24" name="Tijdelijke aanduiding voor dianummer 2">
            <a:extLst>
              <a:ext uri="{FF2B5EF4-FFF2-40B4-BE49-F238E27FC236}">
                <a16:creationId xmlns:a16="http://schemas.microsoft.com/office/drawing/2014/main" id="{D5853663-5B7B-42B4-AF3B-5B7CD974D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39200" y="6264274"/>
            <a:ext cx="2667000" cy="365125"/>
          </a:xfrm>
        </p:spPr>
        <p:txBody>
          <a:bodyPr/>
          <a:lstStyle/>
          <a:p>
            <a:fld id="{032489BC-7BBF-4B2B-97E4-1B29EDBC2B97}" type="slidenum">
              <a:rPr lang="en-US" b="1" smtClean="0">
                <a:solidFill>
                  <a:schemeClr val="tx1"/>
                </a:solidFill>
              </a:rPr>
              <a:t>32</a:t>
            </a:fld>
            <a:endParaRPr lang="en-US" b="1" dirty="0">
              <a:solidFill>
                <a:schemeClr val="tx1"/>
              </a:solidFill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8A4D182E-5376-4005-96AE-7FD75B2487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573" r="5573"/>
          <a:stretch/>
        </p:blipFill>
        <p:spPr>
          <a:xfrm>
            <a:off x="830009" y="1028819"/>
            <a:ext cx="7035797" cy="18288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E347AA1A-CE6A-45DF-A85F-B57596A41C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5573" r="5573"/>
          <a:stretch/>
        </p:blipFill>
        <p:spPr>
          <a:xfrm>
            <a:off x="830008" y="2857619"/>
            <a:ext cx="7035798" cy="182880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86044359-03FA-43A2-B5AC-D6C43381944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5092" r="5092"/>
          <a:stretch/>
        </p:blipFill>
        <p:spPr>
          <a:xfrm>
            <a:off x="771181" y="4686419"/>
            <a:ext cx="7111998" cy="1828800"/>
          </a:xfrm>
          <a:prstGeom prst="rect">
            <a:avLst/>
          </a:prstGeom>
        </p:spPr>
      </p:pic>
      <p:sp>
        <p:nvSpPr>
          <p:cNvPr id="13" name="Tekstvak 12">
            <a:extLst>
              <a:ext uri="{FF2B5EF4-FFF2-40B4-BE49-F238E27FC236}">
                <a16:creationId xmlns:a16="http://schemas.microsoft.com/office/drawing/2014/main" id="{5DDE39FB-79C8-4AFF-A46D-CD18C344C449}"/>
              </a:ext>
            </a:extLst>
          </p:cNvPr>
          <p:cNvSpPr txBox="1"/>
          <p:nvPr/>
        </p:nvSpPr>
        <p:spPr>
          <a:xfrm>
            <a:off x="383830" y="1028819"/>
            <a:ext cx="774701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r>
              <a:rPr lang="en-US" b="1" dirty="0"/>
              <a:t>Li</a:t>
            </a:r>
          </a:p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r>
              <a:rPr lang="en-US" b="1" dirty="0"/>
              <a:t>Ti</a:t>
            </a:r>
          </a:p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r>
              <a:rPr lang="en-US" b="1" dirty="0"/>
              <a:t>O</a:t>
            </a:r>
          </a:p>
          <a:p>
            <a:pPr algn="r"/>
            <a:endParaRPr lang="en-US" b="1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09F9903D-3639-4674-B26A-03C64D594E5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7682050" y="2229666"/>
            <a:ext cx="3738769" cy="2676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1590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BB4D7051-4774-4994-9D05-88023469A1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hthoek 5">
            <a:extLst>
              <a:ext uri="{FF2B5EF4-FFF2-40B4-BE49-F238E27FC236}">
                <a16:creationId xmlns:a16="http://schemas.microsoft.com/office/drawing/2014/main" id="{1ECEFCB3-F802-403E-888C-10D66B4E3E59}"/>
              </a:ext>
            </a:extLst>
          </p:cNvPr>
          <p:cNvSpPr/>
          <p:nvPr/>
        </p:nvSpPr>
        <p:spPr>
          <a:xfrm>
            <a:off x="609600" y="228600"/>
            <a:ext cx="10972800" cy="640080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DF7A3253-C6E2-4E7B-8AF0-5DA6576E054D}"/>
              </a:ext>
            </a:extLst>
          </p:cNvPr>
          <p:cNvSpPr txBox="1"/>
          <p:nvPr/>
        </p:nvSpPr>
        <p:spPr>
          <a:xfrm>
            <a:off x="609600" y="228600"/>
            <a:ext cx="1097280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dirty="0"/>
          </a:p>
          <a:p>
            <a:pPr algn="ctr"/>
            <a:r>
              <a:rPr lang="en-US" sz="2800" b="1" dirty="0"/>
              <a:t>Results	</a:t>
            </a:r>
            <a:r>
              <a:rPr lang="en-US" sz="2800" dirty="0"/>
              <a:t>Plasma propagation – Li4Ti5O12 at 0.1 mbar</a:t>
            </a:r>
          </a:p>
        </p:txBody>
      </p:sp>
      <p:sp>
        <p:nvSpPr>
          <p:cNvPr id="24" name="Tijdelijke aanduiding voor dianummer 2">
            <a:extLst>
              <a:ext uri="{FF2B5EF4-FFF2-40B4-BE49-F238E27FC236}">
                <a16:creationId xmlns:a16="http://schemas.microsoft.com/office/drawing/2014/main" id="{D5853663-5B7B-42B4-AF3B-5B7CD974D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39200" y="6264274"/>
            <a:ext cx="2667000" cy="365125"/>
          </a:xfrm>
        </p:spPr>
        <p:txBody>
          <a:bodyPr/>
          <a:lstStyle/>
          <a:p>
            <a:fld id="{032489BC-7BBF-4B2B-97E4-1B29EDBC2B97}" type="slidenum">
              <a:rPr lang="en-US" b="1" smtClean="0">
                <a:solidFill>
                  <a:schemeClr val="tx1"/>
                </a:solidFill>
              </a:rPr>
              <a:t>33</a:t>
            </a:fld>
            <a:endParaRPr lang="en-US" b="1" dirty="0">
              <a:solidFill>
                <a:schemeClr val="tx1"/>
              </a:solidFill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8A4D182E-5376-4005-96AE-7FD75B2487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573" r="5573"/>
          <a:stretch/>
        </p:blipFill>
        <p:spPr>
          <a:xfrm>
            <a:off x="830009" y="1028819"/>
            <a:ext cx="7035797" cy="18288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E347AA1A-CE6A-45DF-A85F-B57596A41C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5573" r="5573"/>
          <a:stretch/>
        </p:blipFill>
        <p:spPr>
          <a:xfrm>
            <a:off x="830008" y="2857619"/>
            <a:ext cx="7035798" cy="182880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86044359-03FA-43A2-B5AC-D6C43381944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5092" r="5092"/>
          <a:stretch/>
        </p:blipFill>
        <p:spPr>
          <a:xfrm>
            <a:off x="771181" y="4686419"/>
            <a:ext cx="7111998" cy="1828800"/>
          </a:xfrm>
          <a:prstGeom prst="rect">
            <a:avLst/>
          </a:prstGeom>
        </p:spPr>
      </p:pic>
      <p:sp>
        <p:nvSpPr>
          <p:cNvPr id="13" name="Tekstvak 12">
            <a:extLst>
              <a:ext uri="{FF2B5EF4-FFF2-40B4-BE49-F238E27FC236}">
                <a16:creationId xmlns:a16="http://schemas.microsoft.com/office/drawing/2014/main" id="{5DDE39FB-79C8-4AFF-A46D-CD18C344C449}"/>
              </a:ext>
            </a:extLst>
          </p:cNvPr>
          <p:cNvSpPr txBox="1"/>
          <p:nvPr/>
        </p:nvSpPr>
        <p:spPr>
          <a:xfrm>
            <a:off x="383830" y="1028819"/>
            <a:ext cx="774701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r>
              <a:rPr lang="en-US" b="1" dirty="0"/>
              <a:t>Li</a:t>
            </a:r>
          </a:p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r>
              <a:rPr lang="en-US" b="1" dirty="0"/>
              <a:t>Ti</a:t>
            </a:r>
          </a:p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endParaRPr lang="en-US" b="1" dirty="0"/>
          </a:p>
          <a:p>
            <a:pPr algn="r"/>
            <a:r>
              <a:rPr lang="en-US" b="1" dirty="0"/>
              <a:t>O</a:t>
            </a:r>
          </a:p>
          <a:p>
            <a:pPr algn="r"/>
            <a:endParaRPr lang="en-US" b="1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09F9903D-3639-4674-B26A-03C64D594E5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7682050" y="2229666"/>
            <a:ext cx="3738769" cy="2676618"/>
          </a:xfrm>
          <a:prstGeom prst="rect">
            <a:avLst/>
          </a:prstGeom>
        </p:spPr>
      </p:pic>
      <p:sp>
        <p:nvSpPr>
          <p:cNvPr id="11" name="Tekstvak 10">
            <a:extLst>
              <a:ext uri="{FF2B5EF4-FFF2-40B4-BE49-F238E27FC236}">
                <a16:creationId xmlns:a16="http://schemas.microsoft.com/office/drawing/2014/main" id="{332178A6-688E-42F4-8400-E0E82BE09E00}"/>
              </a:ext>
            </a:extLst>
          </p:cNvPr>
          <p:cNvSpPr txBox="1"/>
          <p:nvPr/>
        </p:nvSpPr>
        <p:spPr>
          <a:xfrm>
            <a:off x="8045245" y="1389221"/>
            <a:ext cx="3119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No negative velocities allowed</a:t>
            </a:r>
          </a:p>
        </p:txBody>
      </p:sp>
    </p:spTree>
    <p:extLst>
      <p:ext uri="{BB962C8B-B14F-4D97-AF65-F5344CB8AC3E}">
        <p14:creationId xmlns:p14="http://schemas.microsoft.com/office/powerpoint/2010/main" val="42471957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BB4D7051-4774-4994-9D05-88023469A1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hthoek 5">
            <a:extLst>
              <a:ext uri="{FF2B5EF4-FFF2-40B4-BE49-F238E27FC236}">
                <a16:creationId xmlns:a16="http://schemas.microsoft.com/office/drawing/2014/main" id="{1ECEFCB3-F802-403E-888C-10D66B4E3E59}"/>
              </a:ext>
            </a:extLst>
          </p:cNvPr>
          <p:cNvSpPr/>
          <p:nvPr/>
        </p:nvSpPr>
        <p:spPr>
          <a:xfrm>
            <a:off x="609600" y="228600"/>
            <a:ext cx="10972800" cy="640080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DF7A3253-C6E2-4E7B-8AF0-5DA6576E054D}"/>
              </a:ext>
            </a:extLst>
          </p:cNvPr>
          <p:cNvSpPr txBox="1"/>
          <p:nvPr/>
        </p:nvSpPr>
        <p:spPr>
          <a:xfrm>
            <a:off x="609600" y="228600"/>
            <a:ext cx="1097280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dirty="0"/>
          </a:p>
          <a:p>
            <a:pPr algn="ctr"/>
            <a:r>
              <a:rPr lang="en-US" sz="2800" b="1" dirty="0"/>
              <a:t>Model description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133A8CE7-9E91-4063-8A9C-5B8B8DDB9765}"/>
              </a:ext>
            </a:extLst>
          </p:cNvPr>
          <p:cNvSpPr txBox="1"/>
          <p:nvPr/>
        </p:nvSpPr>
        <p:spPr>
          <a:xfrm>
            <a:off x="1066800" y="1257419"/>
            <a:ext cx="5029200" cy="45243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Divide space into computational bins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Determine the number of ablated particles per laser pulse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Calculate the initial velocity of particles immediately after ablation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Determine the number of background gas particles based on the deposition pressure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Collect the plasma and background particles into their designated computational bin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Perform a 1D collision calculation problem for every angle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Combine 1D results to achieve a 2D propagation model</a:t>
            </a:r>
          </a:p>
        </p:txBody>
      </p:sp>
      <p:sp>
        <p:nvSpPr>
          <p:cNvPr id="24" name="Tijdelijke aanduiding voor dianummer 2">
            <a:extLst>
              <a:ext uri="{FF2B5EF4-FFF2-40B4-BE49-F238E27FC236}">
                <a16:creationId xmlns:a16="http://schemas.microsoft.com/office/drawing/2014/main" id="{D5853663-5B7B-42B4-AF3B-5B7CD974D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39200" y="6264274"/>
            <a:ext cx="2667000" cy="365125"/>
          </a:xfrm>
        </p:spPr>
        <p:txBody>
          <a:bodyPr/>
          <a:lstStyle/>
          <a:p>
            <a:fld id="{032489BC-7BBF-4B2B-97E4-1B29EDBC2B97}" type="slidenum">
              <a:rPr lang="en-US" b="1" smtClean="0">
                <a:solidFill>
                  <a:schemeClr val="tx1"/>
                </a:solidFill>
              </a:rPr>
              <a:t>4</a:t>
            </a:fld>
            <a:endParaRPr lang="en-US" b="1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kstvak 14">
                <a:extLst>
                  <a:ext uri="{FF2B5EF4-FFF2-40B4-BE49-F238E27FC236}">
                    <a16:creationId xmlns:a16="http://schemas.microsoft.com/office/drawing/2014/main" id="{C1DF456B-8A79-4E88-9EA4-F655287F6545}"/>
                  </a:ext>
                </a:extLst>
              </p:cNvPr>
              <p:cNvSpPr txBox="1"/>
              <p:nvPr/>
            </p:nvSpPr>
            <p:spPr>
              <a:xfrm>
                <a:off x="6096000" y="1997450"/>
                <a:ext cx="5486400" cy="6647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𝑡𝑜𝑡</m:t>
                          </m:r>
                        </m:sub>
                      </m:sSub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𝑢𝑐</m:t>
                          </m:r>
                        </m:sub>
                      </m:sSub>
                      <m:f>
                        <m:f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𝑠𝑝𝑜𝑡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𝑢𝑐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𝑡𝑎𝑟𝑔𝑒𝑡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𝑠𝑐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5" name="Tekstvak 14">
                <a:extLst>
                  <a:ext uri="{FF2B5EF4-FFF2-40B4-BE49-F238E27FC236}">
                    <a16:creationId xmlns:a16="http://schemas.microsoft.com/office/drawing/2014/main" id="{C1DF456B-8A79-4E88-9EA4-F655287F65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1997450"/>
                <a:ext cx="5486400" cy="6647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kstvak 10">
                <a:extLst>
                  <a:ext uri="{FF2B5EF4-FFF2-40B4-BE49-F238E27FC236}">
                    <a16:creationId xmlns:a16="http://schemas.microsoft.com/office/drawing/2014/main" id="{250A0B32-EC58-4FAA-AF18-C31C4FD53FF3}"/>
                  </a:ext>
                </a:extLst>
              </p:cNvPr>
              <p:cNvSpPr txBox="1"/>
              <p:nvPr/>
            </p:nvSpPr>
            <p:spPr>
              <a:xfrm>
                <a:off x="6096000" y="2683132"/>
                <a:ext cx="5486400" cy="26125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sz="1600" dirty="0"/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1600" i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𝑢𝑐</m:t>
                        </m:r>
                      </m:sub>
                    </m:sSub>
                  </m:oMath>
                </a14:m>
                <a:r>
                  <a:rPr lang="en-US" sz="1600" dirty="0"/>
                  <a:t>: number of particles per unit cell</a:t>
                </a:r>
              </a:p>
              <a:p>
                <a:pPr algn="ctr"/>
                <a:endParaRPr lang="en-US" sz="1600" dirty="0"/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𝑠𝑝𝑜𝑡</m:t>
                        </m:r>
                      </m:sub>
                    </m:sSub>
                  </m:oMath>
                </a14:m>
                <a:r>
                  <a:rPr lang="en-US" sz="1600" dirty="0"/>
                  <a:t>: volume of the ablation spot</a:t>
                </a:r>
              </a:p>
              <a:p>
                <a:pPr algn="ctr"/>
                <a:endParaRPr lang="en-US" sz="1600" dirty="0"/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𝑢𝑐</m:t>
                        </m:r>
                      </m:sub>
                    </m:sSub>
                  </m:oMath>
                </a14:m>
                <a:r>
                  <a:rPr lang="en-US" sz="1600" dirty="0"/>
                  <a:t>: volume of a unit cell</a:t>
                </a:r>
              </a:p>
              <a:p>
                <a:pPr algn="ctr"/>
                <a:endParaRPr lang="en-US" sz="1600" dirty="0"/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𝑡𝑎𝑟𝑔𝑒𝑡</m:t>
                        </m:r>
                      </m:sub>
                    </m:sSub>
                  </m:oMath>
                </a14:m>
                <a:r>
                  <a:rPr lang="en-US" sz="1600" dirty="0"/>
                  <a:t>: density of the target</a:t>
                </a:r>
              </a:p>
              <a:p>
                <a:pPr algn="ctr"/>
                <a:endParaRPr lang="en-US" sz="1600" dirty="0"/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𝑠𝑐</m:t>
                        </m:r>
                      </m:sub>
                    </m:sSub>
                  </m:oMath>
                </a14:m>
                <a:r>
                  <a:rPr lang="en-US" sz="1600" dirty="0"/>
                  <a:t>: density of a perfect material</a:t>
                </a:r>
              </a:p>
            </p:txBody>
          </p:sp>
        </mc:Choice>
        <mc:Fallback>
          <p:sp>
            <p:nvSpPr>
              <p:cNvPr id="11" name="Tekstvak 10">
                <a:extLst>
                  <a:ext uri="{FF2B5EF4-FFF2-40B4-BE49-F238E27FC236}">
                    <a16:creationId xmlns:a16="http://schemas.microsoft.com/office/drawing/2014/main" id="{250A0B32-EC58-4FAA-AF18-C31C4FD53F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2683132"/>
                <a:ext cx="5486400" cy="2612510"/>
              </a:xfrm>
              <a:prstGeom prst="rect">
                <a:avLst/>
              </a:prstGeom>
              <a:blipFill>
                <a:blip r:embed="rId4"/>
                <a:stretch>
                  <a:fillRect b="-20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66802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BB4D7051-4774-4994-9D05-88023469A1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hthoek 5">
            <a:extLst>
              <a:ext uri="{FF2B5EF4-FFF2-40B4-BE49-F238E27FC236}">
                <a16:creationId xmlns:a16="http://schemas.microsoft.com/office/drawing/2014/main" id="{1ECEFCB3-F802-403E-888C-10D66B4E3E59}"/>
              </a:ext>
            </a:extLst>
          </p:cNvPr>
          <p:cNvSpPr/>
          <p:nvPr/>
        </p:nvSpPr>
        <p:spPr>
          <a:xfrm>
            <a:off x="609600" y="228600"/>
            <a:ext cx="10972800" cy="640080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DF7A3253-C6E2-4E7B-8AF0-5DA6576E054D}"/>
              </a:ext>
            </a:extLst>
          </p:cNvPr>
          <p:cNvSpPr txBox="1"/>
          <p:nvPr/>
        </p:nvSpPr>
        <p:spPr>
          <a:xfrm>
            <a:off x="609600" y="228600"/>
            <a:ext cx="1097280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dirty="0"/>
          </a:p>
          <a:p>
            <a:pPr algn="ctr"/>
            <a:r>
              <a:rPr lang="en-US" sz="2800" b="1" dirty="0"/>
              <a:t>Model description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133A8CE7-9E91-4063-8A9C-5B8B8DDB9765}"/>
              </a:ext>
            </a:extLst>
          </p:cNvPr>
          <p:cNvSpPr txBox="1"/>
          <p:nvPr/>
        </p:nvSpPr>
        <p:spPr>
          <a:xfrm>
            <a:off x="1066800" y="1257419"/>
            <a:ext cx="5029200" cy="45243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Divide space into computational bins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Determine the number of ablated particles per laser pulse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Calculate the initial velocity of particles immediately after ablation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Determine the number of background gas particles based on the deposition pressure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Collect the plasma and background particles into their designated computational bin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Perform a 1D collision calculation problem for every angle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Combine 1D results to achieve a 2D propagation model</a:t>
            </a:r>
          </a:p>
        </p:txBody>
      </p:sp>
      <p:sp>
        <p:nvSpPr>
          <p:cNvPr id="24" name="Tijdelijke aanduiding voor dianummer 2">
            <a:extLst>
              <a:ext uri="{FF2B5EF4-FFF2-40B4-BE49-F238E27FC236}">
                <a16:creationId xmlns:a16="http://schemas.microsoft.com/office/drawing/2014/main" id="{D5853663-5B7B-42B4-AF3B-5B7CD974D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39200" y="6264274"/>
            <a:ext cx="2667000" cy="365125"/>
          </a:xfrm>
        </p:spPr>
        <p:txBody>
          <a:bodyPr/>
          <a:lstStyle/>
          <a:p>
            <a:fld id="{032489BC-7BBF-4B2B-97E4-1B29EDBC2B97}" type="slidenum">
              <a:rPr lang="en-US" b="1" smtClean="0">
                <a:solidFill>
                  <a:schemeClr val="tx1"/>
                </a:solidFill>
              </a:rPr>
              <a:t>5</a:t>
            </a:fld>
            <a:endParaRPr lang="en-US" b="1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kstvak 14">
                <a:extLst>
                  <a:ext uri="{FF2B5EF4-FFF2-40B4-BE49-F238E27FC236}">
                    <a16:creationId xmlns:a16="http://schemas.microsoft.com/office/drawing/2014/main" id="{C1DF456B-8A79-4E88-9EA4-F655287F6545}"/>
                  </a:ext>
                </a:extLst>
              </p:cNvPr>
              <p:cNvSpPr txBox="1"/>
              <p:nvPr/>
            </p:nvSpPr>
            <p:spPr>
              <a:xfrm>
                <a:off x="6096000" y="1257418"/>
                <a:ext cx="5486400" cy="220118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𝑙𝑎𝑠𝑒𝑟</m:t>
                          </m:r>
                        </m:sub>
                      </m:sSub>
                      <m:r>
                        <a:rPr lang="en-GB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GB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𝑟𝑒𝑓𝑙𝑒𝑐𝑡𝑒𝑑</m:t>
                          </m:r>
                        </m:sub>
                      </m:sSub>
                      <m:r>
                        <a:rPr lang="en-GB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GB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𝑎𝑏𝑠𝑜𝑟𝑏𝑒𝑑</m:t>
                          </m:r>
                        </m:sub>
                      </m:sSub>
                    </m:oMath>
                  </m:oMathPara>
                </a14:m>
                <a:endParaRPr lang="en-US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:endParaRPr lang="en-US" sz="16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𝑎</m:t>
                      </m:r>
                      <m:sSub>
                        <m:sSubPr>
                          <m:ctrlPr>
                            <a:rPr lang="en-US" sz="16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GB" sz="16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GB" sz="16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𝑙𝑎𝑠𝑒𝑟</m:t>
                          </m:r>
                        </m:sub>
                      </m:sSub>
                      <m:r>
                        <a:rPr lang="en-GB" sz="16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GB" sz="16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𝑄</m:t>
                      </m:r>
                      <m:r>
                        <a:rPr lang="en-GB" sz="16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6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GB" sz="16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GB" sz="16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𝑢𝑐</m:t>
                          </m:r>
                        </m:sub>
                      </m:sSub>
                      <m:d>
                        <m:dPr>
                          <m:ctrlPr>
                            <a:rPr lang="en-US" sz="16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GB" sz="1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𝑏</m:t>
                              </m:r>
                            </m:sub>
                          </m:sSub>
                          <m:r>
                            <a:rPr lang="en-GB" sz="16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limLoc m:val="undOvr"/>
                              <m:ctrlPr>
                                <a:rPr lang="en-US" sz="1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a:rPr lang="en-GB" sz="1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  <m:r>
                                <a:rPr lang="en-GB" sz="1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=1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6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GB" sz="16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  <m:r>
                                <a:rPr lang="en-GB" sz="1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a:rPr lang="en-GB" sz="1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𝑢𝑐</m:t>
                              </m:r>
                            </m:sup>
                            <m:e>
                              <m:d>
                                <m:d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6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GB" sz="16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𝑘𝑖𝑛</m:t>
                                      </m:r>
                                      <m:r>
                                        <a:rPr lang="en-GB" sz="16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GB" sz="16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  <m:r>
                                    <a:rPr lang="en-GB" sz="16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GB" sz="160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Δ</m:t>
                                      </m:r>
                                      <m:r>
                                        <a:rPr lang="en-GB" sz="16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GB" sz="16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𝑒𝑥𝑐</m:t>
                                      </m:r>
                                      <m:r>
                                        <a:rPr lang="en-GB" sz="16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GB" sz="16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en-US" sz="16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algn="ctr"/>
                <a:endParaRPr lang="en-US" sz="1600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sz="1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1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𝐸</m:t>
                              </m:r>
                            </m:e>
                          </m:acc>
                        </m:e>
                        <m:sub>
                          <m:r>
                            <a:rPr lang="en-GB" sz="16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𝑘𝑖𝑛</m:t>
                          </m:r>
                          <m:r>
                            <a:rPr lang="en-GB" sz="16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GB" sz="16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GB" sz="16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GB" sz="16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sz="1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GB" sz="1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  <m:r>
                                <a:rPr lang="en-GB" sz="1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a:rPr lang="en-GB" sz="1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𝑢𝑐</m:t>
                              </m:r>
                            </m:sub>
                          </m:sSub>
                        </m:den>
                      </m:f>
                      <m:d>
                        <m:dPr>
                          <m:ctrlPr>
                            <a:rPr lang="en-US" sz="16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1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𝑎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6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GB" sz="16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𝑙𝑎𝑠𝑒𝑟</m:t>
                                  </m:r>
                                </m:sub>
                              </m:sSub>
                              <m:r>
                                <a:rPr lang="en-GB" sz="1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GB" sz="1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𝑄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6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GB" sz="16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𝑢𝑐</m:t>
                                  </m:r>
                                </m:sub>
                              </m:sSub>
                            </m:den>
                          </m:f>
                          <m:r>
                            <a:rPr lang="en-GB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GB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𝑏</m:t>
                              </m:r>
                            </m:sub>
                          </m:sSub>
                        </m:e>
                      </m:d>
                      <m:r>
                        <a:rPr lang="en-GB" sz="1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16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sz="16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Δ</m:t>
                          </m:r>
                          <m:r>
                            <a:rPr lang="en-GB" sz="16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GB" sz="16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𝑒𝑥𝑐</m:t>
                          </m:r>
                          <m:r>
                            <a:rPr lang="en-GB" sz="16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GB" sz="16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sz="16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5" name="Tekstvak 14">
                <a:extLst>
                  <a:ext uri="{FF2B5EF4-FFF2-40B4-BE49-F238E27FC236}">
                    <a16:creationId xmlns:a16="http://schemas.microsoft.com/office/drawing/2014/main" id="{C1DF456B-8A79-4E88-9EA4-F655287F65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1257418"/>
                <a:ext cx="5486400" cy="220118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kstvak 8">
                <a:extLst>
                  <a:ext uri="{FF2B5EF4-FFF2-40B4-BE49-F238E27FC236}">
                    <a16:creationId xmlns:a16="http://schemas.microsoft.com/office/drawing/2014/main" id="{12BA989B-E4D6-490C-94AE-6F9C2438F66C}"/>
                  </a:ext>
                </a:extLst>
              </p:cNvPr>
              <p:cNvSpPr txBox="1"/>
              <p:nvPr/>
            </p:nvSpPr>
            <p:spPr>
              <a:xfrm>
                <a:off x="6096000" y="3426151"/>
                <a:ext cx="5410200" cy="33193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sz="1600" dirty="0">
                  <a:solidFill>
                    <a:schemeClr val="tx1"/>
                  </a:solidFill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</a:rPr>
                  <a:t>: ratio of laser energy absorbed by target</a:t>
                </a:r>
              </a:p>
              <a:p>
                <a:pPr algn="ctr"/>
                <a:endParaRPr lang="en-US" sz="1600" i="1" dirty="0"/>
              </a:p>
              <a:p>
                <a:pPr algn="ctr"/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</a:rPr>
                  <a:t>: heat dissipation into the target</a:t>
                </a:r>
                <a:endParaRPr lang="en-US" sz="1600" i="1" dirty="0">
                  <a:solidFill>
                    <a:schemeClr val="tx1"/>
                  </a:solidFill>
                </a:endParaRPr>
              </a:p>
              <a:p>
                <a:pPr algn="ctr"/>
                <a:endParaRPr lang="en-US" sz="1600" i="1" dirty="0">
                  <a:solidFill>
                    <a:schemeClr val="tx1"/>
                  </a:solidFill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solidFill>
                              <a:schemeClr val="tx1"/>
                            </a:solidFill>
                          </a:rPr>
                        </m:ctrlPr>
                      </m:sSubPr>
                      <m:e>
                        <m: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𝑢𝑐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tx1"/>
                    </a:solidFill>
                  </a:rPr>
                  <a:t>: number of particles per unit cell</a:t>
                </a:r>
              </a:p>
              <a:p>
                <a:pPr algn="ctr"/>
                <a:endParaRPr lang="en-US" sz="1600" dirty="0"/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tx1"/>
                    </a:solidFill>
                  </a:rPr>
                  <a:t>: atomization energy (not </a:t>
                </a:r>
                <a:r>
                  <a:rPr lang="en-US" sz="1600" dirty="0"/>
                  <a:t>formation </a:t>
                </a:r>
                <a:r>
                  <a:rPr lang="en-US" sz="1600" dirty="0">
                    <a:solidFill>
                      <a:schemeClr val="tx1"/>
                    </a:solidFill>
                  </a:rPr>
                  <a:t>energy)</a:t>
                </a:r>
              </a:p>
              <a:p>
                <a:pPr algn="ctr"/>
                <a:endParaRPr lang="en-US" sz="1600" dirty="0"/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16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GB" sz="16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𝐸</m:t>
                            </m:r>
                          </m:e>
                        </m:acc>
                      </m:e>
                      <m:sub>
                        <m:r>
                          <a:rPr lang="en-GB" sz="16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𝑘𝑖𝑛</m:t>
                        </m:r>
                        <m:r>
                          <a:rPr lang="en-GB" sz="16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GB" sz="16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tx1"/>
                    </a:solidFill>
                  </a:rPr>
                  <a:t>: average kinetic energy of atom of type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sz="1600" dirty="0">
                  <a:solidFill>
                    <a:schemeClr val="tx1"/>
                  </a:solidFill>
                </a:endParaRPr>
              </a:p>
              <a:p>
                <a:pPr algn="ctr"/>
                <a:endParaRPr lang="en-US" sz="1600" dirty="0"/>
              </a:p>
              <a:p>
                <a:pPr algn="ctr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𝑒𝑥𝑐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tx1"/>
                    </a:solidFill>
                  </a:rPr>
                  <a:t>: average excitation energy of atom of type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sz="1600" dirty="0">
                  <a:solidFill>
                    <a:schemeClr val="tx1"/>
                  </a:solidFill>
                </a:endParaRPr>
              </a:p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9" name="Tekstvak 8">
                <a:extLst>
                  <a:ext uri="{FF2B5EF4-FFF2-40B4-BE49-F238E27FC236}">
                    <a16:creationId xmlns:a16="http://schemas.microsoft.com/office/drawing/2014/main" id="{12BA989B-E4D6-490C-94AE-6F9C2438F6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3426151"/>
                <a:ext cx="5410200" cy="331937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328814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BB4D7051-4774-4994-9D05-88023469A1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hthoek 5">
            <a:extLst>
              <a:ext uri="{FF2B5EF4-FFF2-40B4-BE49-F238E27FC236}">
                <a16:creationId xmlns:a16="http://schemas.microsoft.com/office/drawing/2014/main" id="{1ECEFCB3-F802-403E-888C-10D66B4E3E59}"/>
              </a:ext>
            </a:extLst>
          </p:cNvPr>
          <p:cNvSpPr/>
          <p:nvPr/>
        </p:nvSpPr>
        <p:spPr>
          <a:xfrm>
            <a:off x="609600" y="228600"/>
            <a:ext cx="10972800" cy="640080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DF7A3253-C6E2-4E7B-8AF0-5DA6576E054D}"/>
              </a:ext>
            </a:extLst>
          </p:cNvPr>
          <p:cNvSpPr txBox="1"/>
          <p:nvPr/>
        </p:nvSpPr>
        <p:spPr>
          <a:xfrm>
            <a:off x="609600" y="228600"/>
            <a:ext cx="1097280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dirty="0"/>
          </a:p>
          <a:p>
            <a:pPr algn="ctr"/>
            <a:r>
              <a:rPr lang="en-US" sz="2800" b="1" dirty="0"/>
              <a:t>Model description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133A8CE7-9E91-4063-8A9C-5B8B8DDB9765}"/>
              </a:ext>
            </a:extLst>
          </p:cNvPr>
          <p:cNvSpPr txBox="1"/>
          <p:nvPr/>
        </p:nvSpPr>
        <p:spPr>
          <a:xfrm>
            <a:off x="1066800" y="1257419"/>
            <a:ext cx="5029200" cy="45243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Divide space into computational bins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Determine the number of ablated particles per laser pulse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Calculate the initial velocity of particles immediately after ablation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Determine the number of background gas particles based on the deposition pressure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Collect the plasma and background particles into their designated computational bin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Perform a 1D collision calculation problem for every angle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Combine 1D results to achieve a 2D propagation model</a:t>
            </a:r>
          </a:p>
        </p:txBody>
      </p:sp>
      <p:sp>
        <p:nvSpPr>
          <p:cNvPr id="24" name="Tijdelijke aanduiding voor dianummer 2">
            <a:extLst>
              <a:ext uri="{FF2B5EF4-FFF2-40B4-BE49-F238E27FC236}">
                <a16:creationId xmlns:a16="http://schemas.microsoft.com/office/drawing/2014/main" id="{D5853663-5B7B-42B4-AF3B-5B7CD974D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39200" y="6264274"/>
            <a:ext cx="2667000" cy="365125"/>
          </a:xfrm>
        </p:spPr>
        <p:txBody>
          <a:bodyPr/>
          <a:lstStyle/>
          <a:p>
            <a:fld id="{032489BC-7BBF-4B2B-97E4-1B29EDBC2B97}" type="slidenum">
              <a:rPr lang="en-US" b="1" smtClean="0">
                <a:solidFill>
                  <a:schemeClr val="tx1"/>
                </a:solidFill>
              </a:rPr>
              <a:t>6</a:t>
            </a:fld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C1B80AA0-93B7-4CD6-99C3-FAA43BDF283B}"/>
              </a:ext>
            </a:extLst>
          </p:cNvPr>
          <p:cNvSpPr txBox="1"/>
          <p:nvPr/>
        </p:nvSpPr>
        <p:spPr>
          <a:xfrm>
            <a:off x="6324600" y="1257419"/>
            <a:ext cx="5029200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endParaRPr lang="en-US" b="1" dirty="0"/>
          </a:p>
          <a:p>
            <a:pPr algn="ctr"/>
            <a:r>
              <a:rPr lang="en-US" b="1" dirty="0"/>
              <a:t>Normal distribution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38773BAD-3C3E-4D0E-87BA-1165A00178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24600" y="2181284"/>
            <a:ext cx="5029200" cy="360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0072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BB4D7051-4774-4994-9D05-88023469A1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hthoek 5">
            <a:extLst>
              <a:ext uri="{FF2B5EF4-FFF2-40B4-BE49-F238E27FC236}">
                <a16:creationId xmlns:a16="http://schemas.microsoft.com/office/drawing/2014/main" id="{1ECEFCB3-F802-403E-888C-10D66B4E3E59}"/>
              </a:ext>
            </a:extLst>
          </p:cNvPr>
          <p:cNvSpPr/>
          <p:nvPr/>
        </p:nvSpPr>
        <p:spPr>
          <a:xfrm>
            <a:off x="609600" y="228600"/>
            <a:ext cx="10972800" cy="640080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DF7A3253-C6E2-4E7B-8AF0-5DA6576E054D}"/>
              </a:ext>
            </a:extLst>
          </p:cNvPr>
          <p:cNvSpPr txBox="1"/>
          <p:nvPr/>
        </p:nvSpPr>
        <p:spPr>
          <a:xfrm>
            <a:off x="609600" y="228600"/>
            <a:ext cx="1097280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dirty="0"/>
          </a:p>
          <a:p>
            <a:pPr algn="ctr"/>
            <a:r>
              <a:rPr lang="en-US" sz="2800" b="1" dirty="0"/>
              <a:t>Model description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133A8CE7-9E91-4063-8A9C-5B8B8DDB9765}"/>
              </a:ext>
            </a:extLst>
          </p:cNvPr>
          <p:cNvSpPr txBox="1"/>
          <p:nvPr/>
        </p:nvSpPr>
        <p:spPr>
          <a:xfrm>
            <a:off x="1066800" y="1257419"/>
            <a:ext cx="5029200" cy="45243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Divide space into computational bins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Determine the number of ablated particles per laser pulse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Calculate the initial velocity of particles immediately after ablation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Determine the number of background gas particles based on the deposition pressure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Collect the plasma and background particles into their designated computational bin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Perform a 1D collision calculation problem for every angle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Combine 1D results to achieve a 2D propagation model</a:t>
            </a:r>
          </a:p>
        </p:txBody>
      </p:sp>
      <p:sp>
        <p:nvSpPr>
          <p:cNvPr id="24" name="Tijdelijke aanduiding voor dianummer 2">
            <a:extLst>
              <a:ext uri="{FF2B5EF4-FFF2-40B4-BE49-F238E27FC236}">
                <a16:creationId xmlns:a16="http://schemas.microsoft.com/office/drawing/2014/main" id="{D5853663-5B7B-42B4-AF3B-5B7CD974D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39200" y="6264274"/>
            <a:ext cx="2667000" cy="365125"/>
          </a:xfrm>
        </p:spPr>
        <p:txBody>
          <a:bodyPr/>
          <a:lstStyle/>
          <a:p>
            <a:fld id="{032489BC-7BBF-4B2B-97E4-1B29EDBC2B97}" type="slidenum">
              <a:rPr lang="en-US" b="1" smtClean="0">
                <a:solidFill>
                  <a:schemeClr val="tx1"/>
                </a:solidFill>
              </a:rPr>
              <a:t>7</a:t>
            </a:fld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C1B80AA0-93B7-4CD6-99C3-FAA43BDF283B}"/>
              </a:ext>
            </a:extLst>
          </p:cNvPr>
          <p:cNvSpPr txBox="1"/>
          <p:nvPr/>
        </p:nvSpPr>
        <p:spPr>
          <a:xfrm>
            <a:off x="6324600" y="1257419"/>
            <a:ext cx="5029200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endParaRPr lang="en-US" b="1" dirty="0"/>
          </a:p>
          <a:p>
            <a:pPr algn="ctr"/>
            <a:r>
              <a:rPr lang="en-US" b="1" dirty="0"/>
              <a:t>Log-normal distribution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38773BAD-3C3E-4D0E-87BA-1165A00178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6324600" y="2181284"/>
            <a:ext cx="5029200" cy="360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3643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BB4D7051-4774-4994-9D05-88023469A1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hthoek 5">
            <a:extLst>
              <a:ext uri="{FF2B5EF4-FFF2-40B4-BE49-F238E27FC236}">
                <a16:creationId xmlns:a16="http://schemas.microsoft.com/office/drawing/2014/main" id="{1ECEFCB3-F802-403E-888C-10D66B4E3E59}"/>
              </a:ext>
            </a:extLst>
          </p:cNvPr>
          <p:cNvSpPr/>
          <p:nvPr/>
        </p:nvSpPr>
        <p:spPr>
          <a:xfrm>
            <a:off x="609600" y="228600"/>
            <a:ext cx="10972800" cy="640080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DF7A3253-C6E2-4E7B-8AF0-5DA6576E054D}"/>
              </a:ext>
            </a:extLst>
          </p:cNvPr>
          <p:cNvSpPr txBox="1"/>
          <p:nvPr/>
        </p:nvSpPr>
        <p:spPr>
          <a:xfrm>
            <a:off x="609600" y="228600"/>
            <a:ext cx="1097280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dirty="0"/>
          </a:p>
          <a:p>
            <a:pPr algn="ctr"/>
            <a:r>
              <a:rPr lang="en-US" sz="2800" b="1" dirty="0"/>
              <a:t>Model description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133A8CE7-9E91-4063-8A9C-5B8B8DDB9765}"/>
              </a:ext>
            </a:extLst>
          </p:cNvPr>
          <p:cNvSpPr txBox="1"/>
          <p:nvPr/>
        </p:nvSpPr>
        <p:spPr>
          <a:xfrm>
            <a:off x="1066800" y="1257419"/>
            <a:ext cx="5029200" cy="45243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Divide space into computational bins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Determine the number of ablated particles per laser pulse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Calculate the initial velocity of particles immediately after ablation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Determine the number of background gas particles based on the deposition pressure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Collect the plasma and background particles into their designated computational bin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Perform a 1D collision calculation problem for every angle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Combine 1D results to achieve a 2D propagation model</a:t>
            </a:r>
          </a:p>
        </p:txBody>
      </p:sp>
      <p:sp>
        <p:nvSpPr>
          <p:cNvPr id="24" name="Tijdelijke aanduiding voor dianummer 2">
            <a:extLst>
              <a:ext uri="{FF2B5EF4-FFF2-40B4-BE49-F238E27FC236}">
                <a16:creationId xmlns:a16="http://schemas.microsoft.com/office/drawing/2014/main" id="{D5853663-5B7B-42B4-AF3B-5B7CD974D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39200" y="6264274"/>
            <a:ext cx="2667000" cy="365125"/>
          </a:xfrm>
        </p:spPr>
        <p:txBody>
          <a:bodyPr/>
          <a:lstStyle/>
          <a:p>
            <a:fld id="{032489BC-7BBF-4B2B-97E4-1B29EDBC2B97}" type="slidenum">
              <a:rPr lang="en-US" b="1" smtClean="0">
                <a:solidFill>
                  <a:schemeClr val="tx1"/>
                </a:solidFill>
              </a:rPr>
              <a:t>8</a:t>
            </a:fld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C1B80AA0-93B7-4CD6-99C3-FAA43BDF283B}"/>
              </a:ext>
            </a:extLst>
          </p:cNvPr>
          <p:cNvSpPr txBox="1"/>
          <p:nvPr/>
        </p:nvSpPr>
        <p:spPr>
          <a:xfrm>
            <a:off x="6324600" y="1257419"/>
            <a:ext cx="5029200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endParaRPr lang="en-US" b="1" dirty="0"/>
          </a:p>
          <a:p>
            <a:pPr algn="ctr"/>
            <a:r>
              <a:rPr lang="en-US" b="1" dirty="0"/>
              <a:t>Maxwell-Boltzmann distribution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38773BAD-3C3E-4D0E-87BA-1165A00178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6324600" y="2181284"/>
            <a:ext cx="5029200" cy="360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2083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BB4D7051-4774-4994-9D05-88023469A1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hthoek 5">
            <a:extLst>
              <a:ext uri="{FF2B5EF4-FFF2-40B4-BE49-F238E27FC236}">
                <a16:creationId xmlns:a16="http://schemas.microsoft.com/office/drawing/2014/main" id="{1ECEFCB3-F802-403E-888C-10D66B4E3E59}"/>
              </a:ext>
            </a:extLst>
          </p:cNvPr>
          <p:cNvSpPr/>
          <p:nvPr/>
        </p:nvSpPr>
        <p:spPr>
          <a:xfrm>
            <a:off x="609600" y="228600"/>
            <a:ext cx="10972800" cy="640080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DF7A3253-C6E2-4E7B-8AF0-5DA6576E054D}"/>
              </a:ext>
            </a:extLst>
          </p:cNvPr>
          <p:cNvSpPr txBox="1"/>
          <p:nvPr/>
        </p:nvSpPr>
        <p:spPr>
          <a:xfrm>
            <a:off x="609600" y="228600"/>
            <a:ext cx="1097280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dirty="0"/>
          </a:p>
          <a:p>
            <a:pPr algn="ctr"/>
            <a:r>
              <a:rPr lang="en-US" sz="2800" b="1" dirty="0"/>
              <a:t>Model description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133A8CE7-9E91-4063-8A9C-5B8B8DDB9765}"/>
              </a:ext>
            </a:extLst>
          </p:cNvPr>
          <p:cNvSpPr txBox="1"/>
          <p:nvPr/>
        </p:nvSpPr>
        <p:spPr>
          <a:xfrm>
            <a:off x="1066800" y="1257419"/>
            <a:ext cx="5029200" cy="45243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Divide space into computational bins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Determine the number of ablated particles per laser pulse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Calculate the initial velocity of particles immediately after ablation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Determine the number of background gas particles based on the deposition pressure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Collect the plasma and background particles into their designated computational bin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Perform a 1D collision calculation problem for every angle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Combine 1D results to achieve a 2D propagation model</a:t>
            </a:r>
          </a:p>
        </p:txBody>
      </p:sp>
      <p:sp>
        <p:nvSpPr>
          <p:cNvPr id="24" name="Tijdelijke aanduiding voor dianummer 2">
            <a:extLst>
              <a:ext uri="{FF2B5EF4-FFF2-40B4-BE49-F238E27FC236}">
                <a16:creationId xmlns:a16="http://schemas.microsoft.com/office/drawing/2014/main" id="{D5853663-5B7B-42B4-AF3B-5B7CD974D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39200" y="6264274"/>
            <a:ext cx="2667000" cy="365125"/>
          </a:xfrm>
        </p:spPr>
        <p:txBody>
          <a:bodyPr/>
          <a:lstStyle/>
          <a:p>
            <a:fld id="{032489BC-7BBF-4B2B-97E4-1B29EDBC2B97}" type="slidenum">
              <a:rPr lang="en-US" b="1" smtClean="0">
                <a:solidFill>
                  <a:schemeClr val="tx1"/>
                </a:solidFill>
              </a:rPr>
              <a:t>9</a:t>
            </a:fld>
            <a:endParaRPr lang="en-US" b="1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kstvak 8">
                <a:extLst>
                  <a:ext uri="{FF2B5EF4-FFF2-40B4-BE49-F238E27FC236}">
                    <a16:creationId xmlns:a16="http://schemas.microsoft.com/office/drawing/2014/main" id="{FE2EEDB7-AEE8-4D86-96DC-4B0AF6F86E22}"/>
                  </a:ext>
                </a:extLst>
              </p:cNvPr>
              <p:cNvSpPr txBox="1"/>
              <p:nvPr/>
            </p:nvSpPr>
            <p:spPr>
              <a:xfrm>
                <a:off x="6019800" y="1257418"/>
                <a:ext cx="5486400" cy="42730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endParaRPr lang="en-US" sz="1600" b="1" dirty="0"/>
              </a:p>
              <a:p>
                <a:pPr algn="ctr"/>
                <a:endParaRPr lang="en-US" sz="1600" b="1" dirty="0"/>
              </a:p>
              <a:p>
                <a:pPr algn="ctr"/>
                <a:r>
                  <a:rPr lang="en-US" sz="1600" b="1" dirty="0"/>
                  <a:t>Ideal gas law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/>
                          </m:ctrlPr>
                        </m:sSubPr>
                        <m:e>
                          <m:r>
                            <a:rPr lang="en-GB" sz="1600" i="1"/>
                            <m:t>𝜌</m:t>
                          </m:r>
                        </m:e>
                        <m:sub>
                          <m:r>
                            <a:rPr lang="en-GB" sz="1600" i="1"/>
                            <m:t>𝑏𝑔</m:t>
                          </m:r>
                        </m:sub>
                      </m:sSub>
                      <m:r>
                        <a:rPr lang="en-GB" sz="1600" i="1"/>
                        <m:t>=</m:t>
                      </m:r>
                      <m:f>
                        <m:fPr>
                          <m:ctrlPr>
                            <a:rPr lang="en-US" sz="1600" i="1"/>
                          </m:ctrlPr>
                        </m:fPr>
                        <m:num>
                          <m:sSub>
                            <m:sSubPr>
                              <m:ctrlPr>
                                <a:rPr lang="en-US" sz="1600" i="1"/>
                              </m:ctrlPr>
                            </m:sSubPr>
                            <m:e>
                              <m:r>
                                <a:rPr lang="en-GB" sz="1600" i="1"/>
                                <m:t>𝑃</m:t>
                              </m:r>
                            </m:e>
                            <m:sub>
                              <m:r>
                                <a:rPr lang="en-GB" sz="1600" i="1"/>
                                <m:t>𝑏𝑔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1600" i="1"/>
                              </m:ctrlPr>
                            </m:sSubPr>
                            <m:e>
                              <m:r>
                                <a:rPr lang="en-GB" sz="1600" i="1"/>
                                <m:t>𝑘</m:t>
                              </m:r>
                            </m:e>
                            <m:sub>
                              <m:r>
                                <a:rPr lang="en-GB" sz="1600" i="1"/>
                                <m:t>𝐵</m:t>
                              </m:r>
                            </m:sub>
                          </m:sSub>
                          <m:r>
                            <a:rPr lang="en-GB" sz="1600" i="1"/>
                            <m:t>𝑇</m:t>
                          </m:r>
                        </m:den>
                      </m:f>
                    </m:oMath>
                  </m:oMathPara>
                </a14:m>
                <a:endParaRPr lang="en-US" sz="1600" dirty="0"/>
              </a:p>
              <a:p>
                <a:pPr algn="ctr"/>
                <a:endParaRPr lang="en-US" sz="1600" dirty="0"/>
              </a:p>
              <a:p>
                <a:pPr algn="ctr"/>
                <a:r>
                  <a:rPr lang="en-US" sz="1600" b="1" dirty="0"/>
                  <a:t>Equipartition theorem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𝐸</m:t>
                              </m:r>
                            </m:e>
                          </m:acc>
                        </m:e>
                        <m:sub>
                          <m:r>
                            <a:rPr lang="en-GB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𝑘𝑖𝑛</m:t>
                          </m:r>
                          <m:r>
                            <a:rPr lang="en-GB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GB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𝑏𝑔</m:t>
                          </m:r>
                        </m:sub>
                      </m:sSub>
                      <m:d>
                        <m:dPr>
                          <m:ctrlPr>
                            <a:rPr lang="en-US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GB" sz="1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GB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US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GB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GB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𝑏𝑔</m:t>
                          </m:r>
                        </m:sub>
                      </m:sSub>
                      <m:sSubSup>
                        <m:sSubSupPr>
                          <m:ctrlPr>
                            <a:rPr lang="en-US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̅"/>
                              <m:ctrlPr>
                                <a:rPr lang="en-US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lang="en-GB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𝑏𝑔</m:t>
                          </m:r>
                        </m:sub>
                        <m:sup>
                          <m:r>
                            <a:rPr lang="en-GB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bSup>
                      <m:d>
                        <m:dPr>
                          <m:ctrlPr>
                            <a:rPr lang="en-US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GB" sz="1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GB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GB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US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GB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GB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𝐵</m:t>
                          </m:r>
                        </m:sub>
                      </m:sSub>
                      <m:sSub>
                        <m:sSubPr>
                          <m:ctrlPr>
                            <a:rPr lang="en-US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GB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𝑏𝑔</m:t>
                          </m:r>
                        </m:sub>
                      </m:sSub>
                    </m:oMath>
                  </m:oMathPara>
                </a14:m>
                <a:endParaRPr lang="en-US" sz="16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algn="ctr"/>
                <a:endParaRPr lang="en-US" sz="1600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algn="ctr"/>
                <a:endParaRPr lang="en-US" sz="16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algn="ctr"/>
                <a:r>
                  <a:rPr lang="en-US" sz="1600" b="1" dirty="0"/>
                  <a:t>Computational bin volume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z="1600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Δ</m:t>
                      </m:r>
                      <m:r>
                        <a:rPr lang="en-GB" sz="1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GB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GB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GB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GB" sz="1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GB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en-GB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3</m:t>
                          </m:r>
                        </m:den>
                      </m:f>
                      <m:r>
                        <a:rPr lang="en-GB" sz="1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𝜋</m:t>
                      </m:r>
                      <m:d>
                        <m:dPr>
                          <m:ctrlPr>
                            <a:rPr lang="en-US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GB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  <m:r>
                                <a:rPr lang="en-GB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+1</m:t>
                              </m:r>
                            </m:sub>
                            <m:sup>
                              <m:r>
                                <a:rPr lang="en-GB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</m:sup>
                          </m:sSubSup>
                          <m:r>
                            <a:rPr lang="en-GB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GB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GB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</m:sup>
                          </m:sSubSup>
                        </m:e>
                      </m:d>
                      <m:d>
                        <m:dPr>
                          <m:ctrlPr>
                            <a:rPr lang="en-US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16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6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GB" sz="16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  <m:r>
                            <a:rPr lang="en-GB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US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16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GB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GB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𝑘</m:t>
                                  </m:r>
                                  <m:r>
                                    <a:rPr lang="en-GB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GB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d>
                    </m:oMath>
                  </m:oMathPara>
                </a14:m>
                <a:endParaRPr lang="en-US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algn="ctr"/>
                <a:endParaRPr lang="en-US" sz="1600" dirty="0"/>
              </a:p>
              <a:p>
                <a:pPr algn="ctr"/>
                <a:r>
                  <a:rPr lang="en-US" sz="1600" b="1" dirty="0"/>
                  <a:t>Number of background gas particles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GB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GB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𝑏𝑔</m:t>
                          </m:r>
                        </m:sub>
                      </m:sSub>
                      <m:d>
                        <m:dPr>
                          <m:ctrlPr>
                            <a:rPr lang="en-US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GB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GB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GB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GB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GB" sz="1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GB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GB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𝑏𝑔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GB" sz="16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Δ</m:t>
                      </m:r>
                      <m:r>
                        <a:rPr lang="en-GB" sz="1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GB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GB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GB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6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9" name="Tekstvak 8">
                <a:extLst>
                  <a:ext uri="{FF2B5EF4-FFF2-40B4-BE49-F238E27FC236}">
                    <a16:creationId xmlns:a16="http://schemas.microsoft.com/office/drawing/2014/main" id="{FE2EEDB7-AEE8-4D86-96DC-4B0AF6F86E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9800" y="1257418"/>
                <a:ext cx="5486400" cy="427302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03169933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1133</TotalTime>
  <Words>1950</Words>
  <Application>Microsoft Office PowerPoint</Application>
  <PresentationFormat>Breedbeeld</PresentationFormat>
  <Paragraphs>677</Paragraphs>
  <Slides>33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4</vt:i4>
      </vt:variant>
      <vt:variant>
        <vt:lpstr>Thema</vt:lpstr>
      </vt:variant>
      <vt:variant>
        <vt:i4>1</vt:i4>
      </vt:variant>
      <vt:variant>
        <vt:lpstr>Diatitels</vt:lpstr>
      </vt:variant>
      <vt:variant>
        <vt:i4>33</vt:i4>
      </vt:variant>
    </vt:vector>
  </HeadingPairs>
  <TitlesOfParts>
    <vt:vector size="38" baseType="lpstr">
      <vt:lpstr>Arial</vt:lpstr>
      <vt:lpstr>Calibri</vt:lpstr>
      <vt:lpstr>Calibri Light</vt:lpstr>
      <vt:lpstr>Cambria Math</vt:lpstr>
      <vt:lpstr>Kantoorthema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Sam B</dc:creator>
  <cp:lastModifiedBy>Sam B</cp:lastModifiedBy>
  <cp:revision>47</cp:revision>
  <dcterms:created xsi:type="dcterms:W3CDTF">2021-06-24T16:03:08Z</dcterms:created>
  <dcterms:modified xsi:type="dcterms:W3CDTF">2021-06-25T10:56:38Z</dcterms:modified>
</cp:coreProperties>
</file>